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6"/>
  </p:notesMasterIdLst>
  <p:sldIdLst>
    <p:sldId id="288" r:id="rId2"/>
    <p:sldId id="257" r:id="rId3"/>
    <p:sldId id="314" r:id="rId4"/>
    <p:sldId id="315" r:id="rId5"/>
    <p:sldId id="316" r:id="rId6"/>
    <p:sldId id="318" r:id="rId7"/>
    <p:sldId id="341" r:id="rId8"/>
    <p:sldId id="317" r:id="rId9"/>
    <p:sldId id="355" r:id="rId10"/>
    <p:sldId id="337" r:id="rId11"/>
    <p:sldId id="258" r:id="rId12"/>
    <p:sldId id="313" r:id="rId13"/>
    <p:sldId id="259" r:id="rId14"/>
    <p:sldId id="261" r:id="rId15"/>
    <p:sldId id="284" r:id="rId16"/>
    <p:sldId id="302" r:id="rId17"/>
    <p:sldId id="285" r:id="rId18"/>
    <p:sldId id="301" r:id="rId19"/>
    <p:sldId id="330" r:id="rId20"/>
    <p:sldId id="300" r:id="rId21"/>
    <p:sldId id="286" r:id="rId22"/>
    <p:sldId id="320" r:id="rId23"/>
    <p:sldId id="312" r:id="rId24"/>
    <p:sldId id="340" r:id="rId25"/>
    <p:sldId id="339" r:id="rId26"/>
    <p:sldId id="283" r:id="rId27"/>
    <p:sldId id="296" r:id="rId28"/>
    <p:sldId id="287" r:id="rId29"/>
    <p:sldId id="323" r:id="rId30"/>
    <p:sldId id="331" r:id="rId31"/>
    <p:sldId id="325" r:id="rId32"/>
    <p:sldId id="328" r:id="rId33"/>
    <p:sldId id="333" r:id="rId34"/>
    <p:sldId id="332" r:id="rId35"/>
    <p:sldId id="335" r:id="rId36"/>
    <p:sldId id="327" r:id="rId37"/>
    <p:sldId id="324" r:id="rId38"/>
    <p:sldId id="305" r:id="rId39"/>
    <p:sldId id="298" r:id="rId40"/>
    <p:sldId id="303" r:id="rId41"/>
    <p:sldId id="290" r:id="rId42"/>
    <p:sldId id="307" r:id="rId43"/>
    <p:sldId id="308" r:id="rId44"/>
    <p:sldId id="311" r:id="rId45"/>
    <p:sldId id="309" r:id="rId46"/>
    <p:sldId id="334" r:id="rId47"/>
    <p:sldId id="321" r:id="rId48"/>
    <p:sldId id="322" r:id="rId49"/>
    <p:sldId id="326" r:id="rId50"/>
    <p:sldId id="291" r:id="rId51"/>
    <p:sldId id="358" r:id="rId52"/>
    <p:sldId id="264" r:id="rId53"/>
    <p:sldId id="263" r:id="rId54"/>
    <p:sldId id="295" r:id="rId55"/>
    <p:sldId id="274" r:id="rId56"/>
    <p:sldId id="273" r:id="rId57"/>
    <p:sldId id="276" r:id="rId58"/>
    <p:sldId id="275" r:id="rId59"/>
    <p:sldId id="278" r:id="rId60"/>
    <p:sldId id="277" r:id="rId61"/>
    <p:sldId id="266" r:id="rId62"/>
    <p:sldId id="270" r:id="rId63"/>
    <p:sldId id="297" r:id="rId64"/>
    <p:sldId id="269" r:id="rId65"/>
    <p:sldId id="357" r:id="rId66"/>
    <p:sldId id="267" r:id="rId67"/>
    <p:sldId id="265" r:id="rId68"/>
    <p:sldId id="294" r:id="rId69"/>
    <p:sldId id="271" r:id="rId70"/>
    <p:sldId id="272" r:id="rId71"/>
    <p:sldId id="299" r:id="rId72"/>
    <p:sldId id="342" r:id="rId73"/>
    <p:sldId id="343" r:id="rId74"/>
    <p:sldId id="344" r:id="rId75"/>
    <p:sldId id="345" r:id="rId76"/>
    <p:sldId id="346" r:id="rId77"/>
    <p:sldId id="347" r:id="rId78"/>
    <p:sldId id="348" r:id="rId79"/>
    <p:sldId id="350" r:id="rId80"/>
    <p:sldId id="351" r:id="rId81"/>
    <p:sldId id="352" r:id="rId82"/>
    <p:sldId id="353" r:id="rId83"/>
    <p:sldId id="354" r:id="rId84"/>
    <p:sldId id="356" r:id="rId8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493" autoAdjust="0"/>
    <p:restoredTop sz="94690" autoAdjust="0"/>
  </p:normalViewPr>
  <p:slideViewPr>
    <p:cSldViewPr>
      <p:cViewPr varScale="1">
        <p:scale>
          <a:sx n="83" d="100"/>
          <a:sy n="83" d="100"/>
        </p:scale>
        <p:origin x="1502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2" d="100"/>
        <a:sy n="122" d="100"/>
      </p:scale>
      <p:origin x="0" y="-174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9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60C30-A7A6-4261-AE17-5701317F0F90}" type="datetimeFigureOut">
              <a:rPr lang="en-NZ" smtClean="0"/>
              <a:t>2/07/2018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130EB2-449B-41E8-8D9C-9DF9FCA166FA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78265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Tc HMDP</a:t>
            </a:r>
            <a:r>
              <a:rPr lang="en-NZ" baseline="0" dirty="0"/>
              <a:t> binds to hydroxyapatite crystals via chemisorption</a:t>
            </a:r>
          </a:p>
          <a:p>
            <a:r>
              <a:rPr lang="en-NZ" baseline="0" dirty="0" err="1"/>
              <a:t>Depnds</a:t>
            </a:r>
            <a:r>
              <a:rPr lang="en-NZ" baseline="0" dirty="0"/>
              <a:t> on regional vascularity and chemisorption  HMDP =</a:t>
            </a:r>
            <a:r>
              <a:rPr lang="en-NZ" baseline="0" dirty="0" err="1"/>
              <a:t>hydroxy</a:t>
            </a:r>
            <a:r>
              <a:rPr lang="en-NZ" baseline="0" dirty="0"/>
              <a:t> </a:t>
            </a:r>
            <a:r>
              <a:rPr lang="en-NZ" baseline="0" dirty="0" err="1"/>
              <a:t>methelyne</a:t>
            </a:r>
            <a:r>
              <a:rPr lang="en-NZ" baseline="0" dirty="0"/>
              <a:t> diphosphonate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815806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Orchard DZH0083, 9 MONTHS POST ORIGINAL SPECT 22/9/17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31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704060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 err="1"/>
              <a:t>Treanor</a:t>
            </a:r>
            <a:r>
              <a:rPr lang="en-NZ" dirty="0"/>
              <a:t> CNW4051HX Pain and spasm left ankle</a:t>
            </a:r>
          </a:p>
          <a:p>
            <a:r>
              <a:rPr lang="en-NZ" dirty="0"/>
              <a:t>?</a:t>
            </a:r>
            <a:r>
              <a:rPr lang="en-NZ" dirty="0" err="1"/>
              <a:t>subtalr</a:t>
            </a:r>
            <a:r>
              <a:rPr lang="en-NZ" dirty="0"/>
              <a:t> </a:t>
            </a:r>
            <a:r>
              <a:rPr lang="en-NZ" dirty="0" err="1"/>
              <a:t>oa,coalition?other</a:t>
            </a:r>
            <a:r>
              <a:rPr lang="en-NZ" dirty="0"/>
              <a:t> NO</a:t>
            </a:r>
            <a:r>
              <a:rPr lang="en-NZ" baseline="0" dirty="0"/>
              <a:t> COALITION SEEN,TALOCALCANEAL ABUTMENT</a:t>
            </a:r>
            <a:endParaRPr lang="en-NZ" dirty="0"/>
          </a:p>
          <a:p>
            <a:r>
              <a:rPr lang="en-NZ" dirty="0"/>
              <a:t> TALOCALCANEAL ABUTMENT SHOW mri</a:t>
            </a:r>
            <a:r>
              <a:rPr lang="en-NZ" baseline="0" dirty="0"/>
              <a:t> coronal 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32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501745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HJN5810</a:t>
            </a:r>
            <a:r>
              <a:rPr lang="en-NZ" baseline="0" dirty="0"/>
              <a:t> FLATMAN </a:t>
            </a:r>
            <a:r>
              <a:rPr lang="en-NZ" dirty="0"/>
              <a:t>Tomlinson. Persisting pain post fall down stairs Feb 2016 MRI 30/5/16 FIB FRACT AND TRABEC FRACTS. SPECT CT 9/11/16 FLATMAN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33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993956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FLATMAN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34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083383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Osteoblastic</a:t>
            </a:r>
            <a:r>
              <a:rPr lang="en-NZ" baseline="0" dirty="0"/>
              <a:t> activity accompanied by release of cytokines substance P and </a:t>
            </a:r>
            <a:r>
              <a:rPr lang="en-NZ" baseline="0" dirty="0" err="1"/>
              <a:t>bradykinin.Substance</a:t>
            </a:r>
            <a:r>
              <a:rPr lang="en-NZ" baseline="0" dirty="0"/>
              <a:t> P increases osteoblastic activity but excites sensitive </a:t>
            </a:r>
            <a:r>
              <a:rPr lang="en-NZ" baseline="0" dirty="0" err="1"/>
              <a:t>nocireceptors</a:t>
            </a:r>
            <a:r>
              <a:rPr lang="en-NZ" baseline="0" dirty="0"/>
              <a:t> in subchondral bone</a:t>
            </a:r>
          </a:p>
          <a:p>
            <a:r>
              <a:rPr lang="en-NZ" baseline="0" dirty="0"/>
              <a:t>MRI may </a:t>
            </a:r>
            <a:r>
              <a:rPr lang="en-NZ" baseline="0" dirty="0" err="1"/>
              <a:t>overstimate</a:t>
            </a:r>
            <a:r>
              <a:rPr lang="en-NZ" baseline="0" dirty="0"/>
              <a:t> OCL size 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35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980953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KITCHIN TBN9372 Ongoing pain post debridement 30/3/2015 vs 3/3/17 </a:t>
            </a:r>
            <a:r>
              <a:rPr lang="en-NZ" dirty="0" err="1"/>
              <a:t>tomlinson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36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045380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QLA9814 SPASTIC FLAT FOOT ?SUBTALAR PATHOLOGY  </a:t>
            </a:r>
            <a:r>
              <a:rPr lang="en-NZ" dirty="0" err="1"/>
              <a:t>planovalgus</a:t>
            </a:r>
            <a:r>
              <a:rPr lang="en-NZ" dirty="0"/>
              <a:t> Cyst seen on MRI suggesting impingement but no activity on SPECT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37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725450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BEER EMT3680 TAR IMPINGEMENT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41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206533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baseline="0" dirty="0" err="1"/>
              <a:t>BARHAMclinical</a:t>
            </a:r>
            <a:r>
              <a:rPr lang="en-NZ" baseline="0" dirty="0"/>
              <a:t> HX ongoing medial pain post TAR 2014 GET DATES increase in pain March 17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42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733308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3 phase bone scan positive bone scan not reliable at confirming infection BARHAM</a:t>
            </a:r>
            <a:r>
              <a:rPr lang="en-NZ" baseline="0" dirty="0"/>
              <a:t> BUF1801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43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6999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Dynamic phase 2-5 second images</a:t>
            </a:r>
            <a:r>
              <a:rPr lang="en-NZ" baseline="0" dirty="0"/>
              <a:t> are obtained for 60 secs. Blood pool 5 mins post </a:t>
            </a:r>
            <a:r>
              <a:rPr lang="en-NZ" baseline="0" dirty="0" err="1"/>
              <a:t>inj</a:t>
            </a:r>
            <a:r>
              <a:rPr lang="en-NZ" baseline="0" dirty="0"/>
              <a:t> Inflammation causes capillary dilatation/increased blood flow</a:t>
            </a:r>
          </a:p>
          <a:p>
            <a:r>
              <a:rPr lang="en-NZ" baseline="0" dirty="0"/>
              <a:t>Delayed phase 2-4 hours post </a:t>
            </a:r>
            <a:r>
              <a:rPr lang="en-NZ" baseline="0" dirty="0" err="1"/>
              <a:t>inj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33915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BARHAM BUF1801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44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867007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SPECT CT 21/4/17 BARHAM BUF1801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45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693957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BOOTH</a:t>
            </a:r>
            <a:r>
              <a:rPr lang="en-NZ" baseline="0" dirty="0"/>
              <a:t> NHC9997 ANKLE JOINT ?INFECTION?LOOSE TOMLINSON TAR 2014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47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534442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BOOTH NHC9997 TAR  FEB 2014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48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1534948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WBC imaging decreased in low grade chronic infections as little neutrophil </a:t>
            </a:r>
            <a:r>
              <a:rPr lang="en-NZ" dirty="0" err="1"/>
              <a:t>influx.Also</a:t>
            </a:r>
            <a:r>
              <a:rPr lang="en-NZ" dirty="0"/>
              <a:t> biofilm restricts sensitivity</a:t>
            </a:r>
          </a:p>
          <a:p>
            <a:r>
              <a:rPr lang="en-NZ" dirty="0"/>
              <a:t>Infection</a:t>
            </a:r>
            <a:r>
              <a:rPr lang="en-NZ" baseline="0" dirty="0"/>
              <a:t> stimulates uptake of leucocytes and supresses uptake of sulphur </a:t>
            </a:r>
            <a:r>
              <a:rPr lang="en-NZ" baseline="0" dirty="0" err="1"/>
              <a:t>colliod</a:t>
            </a:r>
            <a:r>
              <a:rPr lang="en-NZ" baseline="0" dirty="0"/>
              <a:t> in marrow(reticuloendothelial system.  Combined technique reported accuracy 86-98% ( </a:t>
            </a:r>
            <a:r>
              <a:rPr lang="en-NZ" baseline="0" dirty="0" err="1"/>
              <a:t>sn</a:t>
            </a:r>
            <a:r>
              <a:rPr lang="en-NZ" baseline="0" dirty="0"/>
              <a:t> 86% sp90%acc 89%)</a:t>
            </a:r>
          </a:p>
          <a:p>
            <a:r>
              <a:rPr lang="en-NZ" baseline="0" dirty="0"/>
              <a:t>Gallium </a:t>
            </a:r>
          </a:p>
          <a:p>
            <a:endParaRPr lang="en-NZ" baseline="0" dirty="0"/>
          </a:p>
          <a:p>
            <a:r>
              <a:rPr lang="en-NZ" baseline="0" dirty="0"/>
              <a:t>3 phase bone scan sensitivity 80-90% but specificity &lt;50% due to </a:t>
            </a:r>
            <a:r>
              <a:rPr lang="en-NZ" baseline="0" dirty="0" err="1"/>
              <a:t>othe</a:t>
            </a:r>
            <a:r>
              <a:rPr lang="en-NZ" baseline="0" dirty="0"/>
              <a:t> </a:t>
            </a:r>
            <a:r>
              <a:rPr lang="en-NZ" baseline="0" dirty="0" err="1"/>
              <a:t>rpath</a:t>
            </a:r>
            <a:r>
              <a:rPr lang="en-NZ" baseline="0" dirty="0"/>
              <a:t> such as </a:t>
            </a:r>
            <a:r>
              <a:rPr lang="en-NZ" baseline="0" dirty="0" err="1"/>
              <a:t>fractures,charcot,trauma,mets</a:t>
            </a:r>
            <a:r>
              <a:rPr lang="en-NZ" baseline="0" dirty="0"/>
              <a:t> surgery.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49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761874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Had arthrodesis</a:t>
            </a:r>
            <a:r>
              <a:rPr lang="en-NZ" baseline="0" dirty="0"/>
              <a:t> 30 years ago for </a:t>
            </a:r>
            <a:r>
              <a:rPr lang="en-NZ" dirty="0"/>
              <a:t>post traumatic OA from MVA ankle.</a:t>
            </a:r>
            <a:r>
              <a:rPr lang="en-NZ" baseline="0" dirty="0"/>
              <a:t> Has hind and midfoot pain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12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50620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Sensitivity (true positive) ability of a</a:t>
            </a:r>
            <a:r>
              <a:rPr lang="en-NZ" baseline="0" dirty="0"/>
              <a:t> test to correctly identify those with the disease</a:t>
            </a:r>
          </a:p>
          <a:p>
            <a:r>
              <a:rPr lang="en-NZ" baseline="0" dirty="0"/>
              <a:t>Specificity (true negative) ability to identify those without the disease.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18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022433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 err="1"/>
              <a:t>Xray</a:t>
            </a:r>
            <a:r>
              <a:rPr lang="en-NZ" dirty="0"/>
              <a:t>  26/4/17    mri 26/4/17 </a:t>
            </a:r>
            <a:r>
              <a:rPr lang="en-NZ" dirty="0" err="1"/>
              <a:t>spect</a:t>
            </a:r>
            <a:r>
              <a:rPr lang="en-NZ" dirty="0"/>
              <a:t> </a:t>
            </a:r>
            <a:r>
              <a:rPr lang="en-NZ" dirty="0" err="1"/>
              <a:t>ct</a:t>
            </a:r>
            <a:r>
              <a:rPr lang="en-NZ" dirty="0"/>
              <a:t> 8/9/17 inversion on uneven ground</a:t>
            </a:r>
            <a:r>
              <a:rPr lang="en-NZ" baseline="0" dirty="0"/>
              <a:t> and </a:t>
            </a:r>
            <a:r>
              <a:rPr lang="en-NZ" baseline="0" dirty="0" err="1"/>
              <a:t>sprinined</a:t>
            </a:r>
            <a:r>
              <a:rPr lang="en-NZ" baseline="0" dirty="0"/>
              <a:t> medial and lateral ankle .Has </a:t>
            </a:r>
            <a:r>
              <a:rPr lang="en-NZ" dirty="0"/>
              <a:t>medial ankle pain with progressive </a:t>
            </a:r>
            <a:r>
              <a:rPr lang="en-NZ" dirty="0" err="1"/>
              <a:t>planovalgus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20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766502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Injected</a:t>
            </a:r>
            <a:r>
              <a:rPr lang="en-NZ" baseline="0" dirty="0"/>
              <a:t> with complete pain </a:t>
            </a:r>
            <a:r>
              <a:rPr lang="en-NZ" baseline="0" dirty="0" err="1"/>
              <a:t>relief.Calcaneal</a:t>
            </a:r>
            <a:r>
              <a:rPr lang="en-NZ" baseline="0" dirty="0"/>
              <a:t> osteotomy 12 months ago subsequent to calcaneal fracture</a:t>
            </a:r>
          </a:p>
          <a:p>
            <a:r>
              <a:rPr lang="en-NZ" baseline="0" dirty="0"/>
              <a:t>Considerable pain ?cause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21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265577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Brighouse DFL0053 Midfoot pain after </a:t>
            </a:r>
            <a:r>
              <a:rPr lang="en-NZ" dirty="0" err="1"/>
              <a:t>Chopart</a:t>
            </a:r>
            <a:r>
              <a:rPr lang="en-NZ" dirty="0"/>
              <a:t> Fracture and partial removal of </a:t>
            </a:r>
            <a:r>
              <a:rPr lang="en-NZ" dirty="0" err="1"/>
              <a:t>metalware</a:t>
            </a:r>
            <a:r>
              <a:rPr lang="en-NZ" baseline="0" dirty="0"/>
              <a:t> XRAY 22/6/16, SPECT CT 4/5/17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25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810965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Orchard DZH0083 Twisted ankle JULY 2016  sudden onset of pain while running persisting pain </a:t>
            </a:r>
            <a:r>
              <a:rPr lang="en-NZ" dirty="0" err="1"/>
              <a:t>esp</a:t>
            </a:r>
            <a:r>
              <a:rPr lang="en-NZ" dirty="0"/>
              <a:t> running up </a:t>
            </a:r>
            <a:r>
              <a:rPr lang="en-NZ" dirty="0" err="1"/>
              <a:t>hils</a:t>
            </a:r>
            <a:r>
              <a:rPr lang="en-NZ" baseline="0" dirty="0"/>
              <a:t> XRAY NORMAL Post impingement diagnosed MULTIPLE INJECTIONS WITH POOR RESULT  CT 22/2/17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29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667189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Orchard DZH 0083 ORIGINAL SPECT CT 21/2/17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0EB2-449B-41E8-8D9C-9DF9FCA166FA}" type="slidenum">
              <a:rPr lang="en-NZ" smtClean="0"/>
              <a:t>30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18377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32F7C-5FA6-4AC0-809C-BA0E7A6BB8B7}" type="datetimeFigureOut">
              <a:rPr lang="en-NZ" smtClean="0"/>
              <a:t>2/07/2018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F85C-CA0C-42B4-AC63-C87B5BE9CD45}" type="slidenum">
              <a:rPr lang="en-NZ" smtClean="0"/>
              <a:t>‹#›</a:t>
            </a:fld>
            <a:endParaRPr lang="en-NZ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383" y="228600"/>
            <a:ext cx="1181161" cy="5778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32F7C-5FA6-4AC0-809C-BA0E7A6BB8B7}" type="datetimeFigureOut">
              <a:rPr lang="en-NZ" smtClean="0"/>
              <a:t>2/07/2018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F85C-CA0C-42B4-AC63-C87B5BE9CD45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32F7C-5FA6-4AC0-809C-BA0E7A6BB8B7}" type="datetimeFigureOut">
              <a:rPr lang="en-NZ" smtClean="0"/>
              <a:t>2/07/2018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F85C-CA0C-42B4-AC63-C87B5BE9CD45}" type="slidenum">
              <a:rPr lang="en-NZ" smtClean="0"/>
              <a:t>‹#›</a:t>
            </a:fld>
            <a:endParaRPr lang="en-NZ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32F7C-5FA6-4AC0-809C-BA0E7A6BB8B7}" type="datetimeFigureOut">
              <a:rPr lang="en-NZ" smtClean="0"/>
              <a:t>2/07/2018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F85C-CA0C-42B4-AC63-C87B5BE9CD45}" type="slidenum">
              <a:rPr lang="en-NZ" smtClean="0"/>
              <a:t>‹#›</a:t>
            </a:fld>
            <a:endParaRPr lang="en-NZ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32F7C-5FA6-4AC0-809C-BA0E7A6BB8B7}" type="datetimeFigureOut">
              <a:rPr lang="en-NZ" smtClean="0"/>
              <a:t>2/07/2018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F85C-CA0C-42B4-AC63-C87B5BE9CD45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32F7C-5FA6-4AC0-809C-BA0E7A6BB8B7}" type="datetimeFigureOut">
              <a:rPr lang="en-NZ" smtClean="0"/>
              <a:t>2/07/2018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F85C-CA0C-42B4-AC63-C87B5BE9CD45}" type="slidenum">
              <a:rPr lang="en-NZ" smtClean="0"/>
              <a:t>‹#›</a:t>
            </a:fld>
            <a:endParaRPr lang="en-N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32F7C-5FA6-4AC0-809C-BA0E7A6BB8B7}" type="datetimeFigureOut">
              <a:rPr lang="en-NZ" smtClean="0"/>
              <a:t>2/07/2018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F85C-CA0C-42B4-AC63-C87B5BE9CD45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32F7C-5FA6-4AC0-809C-BA0E7A6BB8B7}" type="datetimeFigureOut">
              <a:rPr lang="en-NZ" smtClean="0"/>
              <a:t>2/07/2018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F85C-CA0C-42B4-AC63-C87B5BE9CD45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32F7C-5FA6-4AC0-809C-BA0E7A6BB8B7}" type="datetimeFigureOut">
              <a:rPr lang="en-NZ" smtClean="0"/>
              <a:t>2/07/2018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F85C-CA0C-42B4-AC63-C87B5BE9CD45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32F7C-5FA6-4AC0-809C-BA0E7A6BB8B7}" type="datetimeFigureOut">
              <a:rPr lang="en-NZ" smtClean="0"/>
              <a:t>2/07/2018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F85C-CA0C-42B4-AC63-C87B5BE9CD45}" type="slidenum">
              <a:rPr lang="en-NZ" smtClean="0"/>
              <a:t>‹#›</a:t>
            </a:fld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32F7C-5FA6-4AC0-809C-BA0E7A6BB8B7}" type="datetimeFigureOut">
              <a:rPr lang="en-NZ" smtClean="0"/>
              <a:t>2/07/2018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F85C-CA0C-42B4-AC63-C87B5BE9CD45}" type="slidenum">
              <a:rPr lang="en-NZ" smtClean="0"/>
              <a:t>‹#›</a:t>
            </a:fld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FC32F7C-5FA6-4AC0-809C-BA0E7A6BB8B7}" type="datetimeFigureOut">
              <a:rPr lang="en-NZ" smtClean="0"/>
              <a:t>2/07/2018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6D6F85C-CA0C-42B4-AC63-C87B5BE9CD45}" type="slidenum">
              <a:rPr lang="en-NZ" smtClean="0"/>
              <a:t>‹#›</a:t>
            </a:fld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706" y="228600"/>
            <a:ext cx="1181161" cy="5778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24.jpeg"/><Relationship Id="rId7" Type="http://schemas.openxmlformats.org/officeDocument/2006/relationships/image" Target="../media/image2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eg"/><Relationship Id="rId9" Type="http://schemas.openxmlformats.org/officeDocument/2006/relationships/image" Target="../media/image3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7" Type="http://schemas.openxmlformats.org/officeDocument/2006/relationships/image" Target="../media/image4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7" Type="http://schemas.openxmlformats.org/officeDocument/2006/relationships/image" Target="../media/image6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g"/><Relationship Id="rId5" Type="http://schemas.openxmlformats.org/officeDocument/2006/relationships/image" Target="../media/image58.jpeg"/><Relationship Id="rId4" Type="http://schemas.openxmlformats.org/officeDocument/2006/relationships/image" Target="../media/image57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62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g"/><Relationship Id="rId3" Type="http://schemas.openxmlformats.org/officeDocument/2006/relationships/image" Target="../media/image65.jpg"/><Relationship Id="rId7" Type="http://schemas.openxmlformats.org/officeDocument/2006/relationships/image" Target="../media/image6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g"/><Relationship Id="rId5" Type="http://schemas.openxmlformats.org/officeDocument/2006/relationships/image" Target="../media/image67.jpg"/><Relationship Id="rId4" Type="http://schemas.openxmlformats.org/officeDocument/2006/relationships/image" Target="../media/image66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7" Type="http://schemas.openxmlformats.org/officeDocument/2006/relationships/image" Target="../media/image8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g"/><Relationship Id="rId5" Type="http://schemas.openxmlformats.org/officeDocument/2006/relationships/image" Target="../media/image82.jpg"/><Relationship Id="rId4" Type="http://schemas.openxmlformats.org/officeDocument/2006/relationships/image" Target="../media/image81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g"/><Relationship Id="rId5" Type="http://schemas.openxmlformats.org/officeDocument/2006/relationships/image" Target="../media/image87.jpg"/><Relationship Id="rId4" Type="http://schemas.openxmlformats.org/officeDocument/2006/relationships/image" Target="../media/image86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jpg"/><Relationship Id="rId4" Type="http://schemas.openxmlformats.org/officeDocument/2006/relationships/image" Target="../media/image93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9.jpg"/><Relationship Id="rId4" Type="http://schemas.openxmlformats.org/officeDocument/2006/relationships/image" Target="../media/image98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jpg"/><Relationship Id="rId4" Type="http://schemas.openxmlformats.org/officeDocument/2006/relationships/image" Target="../media/image101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g"/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jpg"/><Relationship Id="rId5" Type="http://schemas.openxmlformats.org/officeDocument/2006/relationships/image" Target="../media/image106.jpg"/><Relationship Id="rId4" Type="http://schemas.openxmlformats.org/officeDocument/2006/relationships/image" Target="../media/image105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jpg"/><Relationship Id="rId5" Type="http://schemas.openxmlformats.org/officeDocument/2006/relationships/image" Target="../media/image113.jpg"/><Relationship Id="rId4" Type="http://schemas.openxmlformats.org/officeDocument/2006/relationships/image" Target="../media/image112.jp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7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jpg"/><Relationship Id="rId5" Type="http://schemas.openxmlformats.org/officeDocument/2006/relationships/image" Target="../media/image121.jpg"/><Relationship Id="rId4" Type="http://schemas.openxmlformats.org/officeDocument/2006/relationships/image" Target="../media/image120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g"/><Relationship Id="rId7" Type="http://schemas.openxmlformats.org/officeDocument/2006/relationships/image" Target="../media/image128.jpg"/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jpg"/><Relationship Id="rId5" Type="http://schemas.openxmlformats.org/officeDocument/2006/relationships/image" Target="../media/image126.jpg"/><Relationship Id="rId4" Type="http://schemas.openxmlformats.org/officeDocument/2006/relationships/image" Target="../media/image125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g"/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1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g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4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g"/><Relationship Id="rId2" Type="http://schemas.openxmlformats.org/officeDocument/2006/relationships/image" Target="../media/image13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8.jpg"/><Relationship Id="rId4" Type="http://schemas.openxmlformats.org/officeDocument/2006/relationships/image" Target="../media/image13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g"/><Relationship Id="rId7" Type="http://schemas.openxmlformats.org/officeDocument/2006/relationships/image" Target="../media/image144.jpg"/><Relationship Id="rId2" Type="http://schemas.openxmlformats.org/officeDocument/2006/relationships/image" Target="../media/image13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jpg"/><Relationship Id="rId5" Type="http://schemas.openxmlformats.org/officeDocument/2006/relationships/image" Target="../media/image142.jpg"/><Relationship Id="rId4" Type="http://schemas.openxmlformats.org/officeDocument/2006/relationships/image" Target="../media/image141.jp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g"/><Relationship Id="rId2" Type="http://schemas.openxmlformats.org/officeDocument/2006/relationships/image" Target="../media/image14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8.jpg"/><Relationship Id="rId4" Type="http://schemas.openxmlformats.org/officeDocument/2006/relationships/image" Target="../media/image147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g"/><Relationship Id="rId2" Type="http://schemas.openxmlformats.org/officeDocument/2006/relationships/image" Target="../media/image14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2.jpg"/><Relationship Id="rId4" Type="http://schemas.openxmlformats.org/officeDocument/2006/relationships/image" Target="../media/image151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5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g"/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8.jp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59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60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61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162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163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164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4" Type="http://schemas.openxmlformats.org/officeDocument/2006/relationships/image" Target="../media/image165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16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jp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jp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01" y="-2835696"/>
            <a:ext cx="9361040" cy="12216593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1944216"/>
          </a:xfrm>
        </p:spPr>
        <p:txBody>
          <a:bodyPr>
            <a:normAutofit/>
          </a:bodyPr>
          <a:lstStyle/>
          <a:p>
            <a:pPr algn="ctr"/>
            <a:r>
              <a:rPr lang="en-NZ" sz="2800" dirty="0">
                <a:solidFill>
                  <a:schemeClr val="bg1"/>
                </a:solidFill>
              </a:rPr>
              <a:t>Dr Quentin Reeves FRANZCR</a:t>
            </a:r>
          </a:p>
          <a:p>
            <a:pPr algn="ctr"/>
            <a:r>
              <a:rPr lang="en-NZ" sz="2800" dirty="0">
                <a:solidFill>
                  <a:schemeClr val="bg1"/>
                </a:solidFill>
              </a:rPr>
              <a:t>Auckland City Hospital</a:t>
            </a:r>
          </a:p>
          <a:p>
            <a:pPr algn="ctr"/>
            <a:r>
              <a:rPr lang="en-NZ" sz="2800" dirty="0">
                <a:solidFill>
                  <a:schemeClr val="bg1"/>
                </a:solidFill>
              </a:rPr>
              <a:t>Specialist Radiology and MRI </a:t>
            </a:r>
            <a:endParaRPr lang="en-NZ" dirty="0">
              <a:solidFill>
                <a:schemeClr val="bg1"/>
              </a:solidFill>
            </a:endParaRPr>
          </a:p>
          <a:p>
            <a:pPr algn="ctr"/>
            <a:endParaRPr lang="en-NZ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700808"/>
            <a:ext cx="7315200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en-NZ" dirty="0">
                <a:solidFill>
                  <a:srgbClr val="FFFF00"/>
                </a:solidFill>
              </a:rPr>
              <a:t>Applications of </a:t>
            </a:r>
            <a:br>
              <a:rPr lang="en-NZ" dirty="0">
                <a:solidFill>
                  <a:srgbClr val="FFFF00"/>
                </a:solidFill>
              </a:rPr>
            </a:br>
            <a:r>
              <a:rPr lang="en-NZ" dirty="0">
                <a:solidFill>
                  <a:srgbClr val="FFFF00"/>
                </a:solidFill>
              </a:rPr>
              <a:t>SPECT/ CT in Orthopaedic Practice:</a:t>
            </a:r>
            <a:br>
              <a:rPr lang="en-NZ" dirty="0">
                <a:solidFill>
                  <a:srgbClr val="FFFF00"/>
                </a:solidFill>
              </a:rPr>
            </a:br>
            <a:r>
              <a:rPr lang="en-NZ" dirty="0">
                <a:solidFill>
                  <a:srgbClr val="FFFF00"/>
                </a:solidFill>
              </a:rPr>
              <a:t>Fishing for the Answer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1" y="188640"/>
            <a:ext cx="1181161" cy="57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6929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60032" y="338328"/>
            <a:ext cx="3826768" cy="1252728"/>
          </a:xfrm>
        </p:spPr>
        <p:txBody>
          <a:bodyPr>
            <a:normAutofit fontScale="90000"/>
          </a:bodyPr>
          <a:lstStyle/>
          <a:p>
            <a:r>
              <a:rPr lang="en-NZ" dirty="0"/>
              <a:t>SPECT/CT Evolution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70" t="7482" r="-1967" b="8407"/>
          <a:stretch/>
        </p:blipFill>
        <p:spPr>
          <a:xfrm>
            <a:off x="-63439" y="44624"/>
            <a:ext cx="5797211" cy="5472608"/>
          </a:xfrm>
          <a:prstGeom prst="rect">
            <a:avLst/>
          </a:prstGeom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712" y="1556792"/>
            <a:ext cx="439420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1" t="20552" r="12514" b="13834"/>
          <a:stretch/>
        </p:blipFill>
        <p:spPr>
          <a:xfrm>
            <a:off x="5699573" y="3847161"/>
            <a:ext cx="3444427" cy="2966215"/>
          </a:xfrm>
          <a:prstGeom prst="rect">
            <a:avLst/>
          </a:prstGeom>
        </p:spPr>
      </p:pic>
      <p:pic>
        <p:nvPicPr>
          <p:cNvPr id="6" name="Content Placeholder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64" t="19962" r="22783" b="21627"/>
          <a:stretch/>
        </p:blipFill>
        <p:spPr>
          <a:xfrm>
            <a:off x="2915816" y="3344942"/>
            <a:ext cx="2841535" cy="345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521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76673"/>
            <a:ext cx="7315200" cy="1008111"/>
          </a:xfrm>
        </p:spPr>
        <p:txBody>
          <a:bodyPr/>
          <a:lstStyle/>
          <a:p>
            <a:r>
              <a:rPr lang="en-NZ" dirty="0"/>
              <a:t>SPECT/CT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28801"/>
            <a:ext cx="7315200" cy="4680560"/>
          </a:xfrm>
        </p:spPr>
        <p:txBody>
          <a:bodyPr/>
          <a:lstStyle/>
          <a:p>
            <a:r>
              <a:rPr lang="en-NZ" dirty="0"/>
              <a:t>Increasing utility in Orthopaedic Practice due to: </a:t>
            </a:r>
          </a:p>
          <a:p>
            <a:r>
              <a:rPr lang="en-NZ" dirty="0"/>
              <a:t>Improved technology </a:t>
            </a:r>
          </a:p>
          <a:p>
            <a:pPr lvl="1"/>
            <a:r>
              <a:rPr lang="en-NZ" dirty="0"/>
              <a:t>Improved software resulting in better image fusion</a:t>
            </a:r>
          </a:p>
          <a:p>
            <a:pPr lvl="1"/>
            <a:r>
              <a:rPr lang="en-NZ" dirty="0"/>
              <a:t>High quality </a:t>
            </a:r>
            <a:r>
              <a:rPr lang="en-NZ" dirty="0" err="1"/>
              <a:t>multislice</a:t>
            </a:r>
            <a:r>
              <a:rPr lang="en-NZ" dirty="0"/>
              <a:t> CT </a:t>
            </a:r>
          </a:p>
          <a:p>
            <a:r>
              <a:rPr lang="en-NZ" dirty="0"/>
              <a:t>Major role in problem solving when other imaging inconclusive</a:t>
            </a:r>
          </a:p>
          <a:p>
            <a:r>
              <a:rPr lang="en-NZ" dirty="0"/>
              <a:t>Important role to play in assessment of implanted devices and assessment of bony fusion</a:t>
            </a:r>
          </a:p>
          <a:p>
            <a:r>
              <a:rPr lang="en-NZ" dirty="0"/>
              <a:t>Exciting time for SPECT/CT</a:t>
            </a:r>
          </a:p>
          <a:p>
            <a:r>
              <a:rPr lang="en-NZ" dirty="0"/>
              <a:t>Cost effective and accessible</a:t>
            </a:r>
          </a:p>
          <a:p>
            <a:r>
              <a:rPr lang="en-NZ" dirty="0"/>
              <a:t>Paucity of literature</a:t>
            </a:r>
          </a:p>
          <a:p>
            <a:endParaRPr lang="en-NZ" dirty="0"/>
          </a:p>
          <a:p>
            <a:pPr marL="45720" indent="0">
              <a:buNone/>
            </a:pPr>
            <a:endParaRPr lang="en-NZ" dirty="0"/>
          </a:p>
          <a:p>
            <a:endParaRPr lang="en-NZ" dirty="0"/>
          </a:p>
          <a:p>
            <a:endParaRPr lang="en-NZ" dirty="0"/>
          </a:p>
          <a:p>
            <a:pPr lvl="1"/>
            <a:endParaRPr lang="en-NZ" dirty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503590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90" t="17147" r="11294" b="29051"/>
          <a:stretch/>
        </p:blipFill>
        <p:spPr>
          <a:xfrm>
            <a:off x="0" y="1226360"/>
            <a:ext cx="3823134" cy="3312713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/>
          <a:lstStyle/>
          <a:p>
            <a:r>
              <a:rPr lang="en-NZ" dirty="0"/>
              <a:t>Post Arthrodesis Subtalar OA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3" t="16436" r="36443" b="29650"/>
          <a:stretch/>
        </p:blipFill>
        <p:spPr>
          <a:xfrm>
            <a:off x="5076056" y="1367092"/>
            <a:ext cx="3500618" cy="29822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1" t="27846" r="6840" b="31461"/>
          <a:stretch/>
        </p:blipFill>
        <p:spPr>
          <a:xfrm>
            <a:off x="4286266" y="4011017"/>
            <a:ext cx="4857734" cy="28469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65" t="32029" r="29820" b="26119"/>
          <a:stretch/>
        </p:blipFill>
        <p:spPr>
          <a:xfrm>
            <a:off x="0" y="3526370"/>
            <a:ext cx="3851920" cy="3331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253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>
            <a:normAutofit lnSpcReduction="10000"/>
          </a:bodyPr>
          <a:lstStyle/>
          <a:p>
            <a:r>
              <a:rPr lang="en-NZ" dirty="0"/>
              <a:t>Radiologist must understand what orthopaedic surgeon is wanting to know and understand common pathology</a:t>
            </a:r>
          </a:p>
          <a:p>
            <a:r>
              <a:rPr lang="en-NZ" dirty="0"/>
              <a:t>To be competitive with CT and MRI</a:t>
            </a:r>
          </a:p>
          <a:p>
            <a:pPr lvl="1"/>
            <a:r>
              <a:rPr lang="en-NZ" dirty="0"/>
              <a:t> SPECT/CT  must be easy to view and interpret</a:t>
            </a:r>
          </a:p>
          <a:p>
            <a:r>
              <a:rPr lang="en-NZ" dirty="0"/>
              <a:t>Solution:</a:t>
            </a:r>
          </a:p>
          <a:p>
            <a:pPr lvl="1"/>
            <a:r>
              <a:rPr lang="en-NZ" dirty="0"/>
              <a:t>High resolution CT fused with SPECT (? Non diagnostic CT future)</a:t>
            </a:r>
          </a:p>
          <a:p>
            <a:pPr lvl="1"/>
            <a:r>
              <a:rPr lang="en-NZ" dirty="0"/>
              <a:t>Make imaging PACS friendly (? role of screen shot)</a:t>
            </a:r>
          </a:p>
          <a:p>
            <a:pPr lvl="1"/>
            <a:r>
              <a:rPr lang="en-NZ" dirty="0"/>
              <a:t>Present images in same planes as MRI and CT</a:t>
            </a:r>
          </a:p>
          <a:p>
            <a:r>
              <a:rPr lang="en-NZ" dirty="0"/>
              <a:t>Compare with previous imaging e.g. MRI, </a:t>
            </a:r>
            <a:r>
              <a:rPr lang="en-NZ" dirty="0" err="1"/>
              <a:t>xray</a:t>
            </a:r>
            <a:endParaRPr lang="en-NZ" dirty="0"/>
          </a:p>
          <a:p>
            <a:pPr lvl="1"/>
            <a:endParaRPr lang="en-NZ" dirty="0"/>
          </a:p>
          <a:p>
            <a:pPr lvl="1"/>
            <a:endParaRPr lang="en-NZ" dirty="0"/>
          </a:p>
          <a:p>
            <a:endParaRPr lang="en-NZ" dirty="0"/>
          </a:p>
          <a:p>
            <a:endParaRPr lang="en-NZ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Imaging Strategy</a:t>
            </a:r>
          </a:p>
        </p:txBody>
      </p:sp>
    </p:spTree>
    <p:extLst>
      <p:ext uri="{BB962C8B-B14F-4D97-AF65-F5344CB8AC3E}">
        <p14:creationId xmlns:p14="http://schemas.microsoft.com/office/powerpoint/2010/main" val="836770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628800"/>
            <a:ext cx="7408333" cy="4497363"/>
          </a:xfrm>
        </p:spPr>
        <p:txBody>
          <a:bodyPr>
            <a:normAutofit fontScale="92500" lnSpcReduction="10000"/>
          </a:bodyPr>
          <a:lstStyle/>
          <a:p>
            <a:r>
              <a:rPr lang="en-NZ" dirty="0"/>
              <a:t>Dose concerns</a:t>
            </a:r>
          </a:p>
          <a:p>
            <a:pPr lvl="1"/>
            <a:r>
              <a:rPr lang="en-NZ" dirty="0"/>
              <a:t>SPECT/CT is largely a problem solving modality</a:t>
            </a:r>
          </a:p>
          <a:p>
            <a:pPr lvl="1"/>
            <a:r>
              <a:rPr lang="en-NZ" dirty="0"/>
              <a:t>Majority of orthopaedic SPECT/ non diagnostic CT patients end up having high resolution CT as well</a:t>
            </a:r>
          </a:p>
          <a:p>
            <a:pPr lvl="1"/>
            <a:r>
              <a:rPr lang="en-NZ" dirty="0"/>
              <a:t>Fuse with previous CT and MRI scans- reduce dose</a:t>
            </a:r>
          </a:p>
          <a:p>
            <a:pPr lvl="1"/>
            <a:r>
              <a:rPr lang="en-NZ" dirty="0"/>
              <a:t>Primary cross sectional modality in some cases e g Axial cervical pain, joint replacement</a:t>
            </a:r>
          </a:p>
          <a:p>
            <a:r>
              <a:rPr lang="en-NZ" dirty="0"/>
              <a:t>SPECT scans- don’t ignore the static/ three phase bone scan</a:t>
            </a:r>
          </a:p>
          <a:p>
            <a:pPr lvl="1"/>
            <a:r>
              <a:rPr lang="en-NZ" dirty="0"/>
              <a:t>Still a cornerstone- Unique physiologic information</a:t>
            </a:r>
          </a:p>
          <a:p>
            <a:pPr lvl="1"/>
            <a:r>
              <a:rPr lang="en-NZ" dirty="0"/>
              <a:t>Useful overview/reference</a:t>
            </a:r>
          </a:p>
          <a:p>
            <a:pPr lvl="1"/>
            <a:r>
              <a:rPr lang="en-NZ" dirty="0"/>
              <a:t>Role in planning SPECT/CT scan</a:t>
            </a:r>
          </a:p>
          <a:p>
            <a:pPr lvl="1"/>
            <a:r>
              <a:rPr lang="en-NZ" dirty="0"/>
              <a:t>Infection scans</a:t>
            </a:r>
          </a:p>
          <a:p>
            <a:endParaRPr lang="en-NZ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Imaging Strategy</a:t>
            </a:r>
          </a:p>
        </p:txBody>
      </p:sp>
    </p:spTree>
    <p:extLst>
      <p:ext uri="{BB962C8B-B14F-4D97-AF65-F5344CB8AC3E}">
        <p14:creationId xmlns:p14="http://schemas.microsoft.com/office/powerpoint/2010/main" val="16174965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2657"/>
            <a:ext cx="7315200" cy="792087"/>
          </a:xfrm>
        </p:spPr>
        <p:txBody>
          <a:bodyPr/>
          <a:lstStyle/>
          <a:p>
            <a:r>
              <a:rPr lang="en-NZ" dirty="0"/>
              <a:t>Why SPECT/CT?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8" t="11026" r="6667" b="12108"/>
          <a:stretch/>
        </p:blipFill>
        <p:spPr>
          <a:xfrm>
            <a:off x="1763688" y="1124744"/>
            <a:ext cx="5724805" cy="5640930"/>
          </a:xfrm>
        </p:spPr>
      </p:pic>
    </p:spTree>
    <p:extLst>
      <p:ext uri="{BB962C8B-B14F-4D97-AF65-F5344CB8AC3E}">
        <p14:creationId xmlns:p14="http://schemas.microsoft.com/office/powerpoint/2010/main" val="23926621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04665"/>
            <a:ext cx="7315200" cy="1080119"/>
          </a:xfrm>
        </p:spPr>
        <p:txBody>
          <a:bodyPr/>
          <a:lstStyle/>
          <a:p>
            <a:r>
              <a:rPr lang="en-NZ" dirty="0"/>
              <a:t>SPECT/CT: Ankle and Foot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00809"/>
            <a:ext cx="7315200" cy="4608552"/>
          </a:xfrm>
        </p:spPr>
        <p:txBody>
          <a:bodyPr>
            <a:normAutofit fontScale="92500" lnSpcReduction="10000"/>
          </a:bodyPr>
          <a:lstStyle/>
          <a:p>
            <a:r>
              <a:rPr lang="en-NZ" dirty="0"/>
              <a:t>Identification of pain generators can be problematic due to complex anatomy.</a:t>
            </a:r>
          </a:p>
          <a:p>
            <a:r>
              <a:rPr lang="en-NZ" dirty="0"/>
              <a:t>Most cases sorted out with X ray, US,CT and MRI.</a:t>
            </a:r>
          </a:p>
          <a:p>
            <a:r>
              <a:rPr lang="en-NZ" dirty="0"/>
              <a:t>In case of normal /inconclusive X ray and MRI, SPECT /CT can be helpful.</a:t>
            </a:r>
          </a:p>
          <a:p>
            <a:r>
              <a:rPr lang="en-NZ" dirty="0"/>
              <a:t>Can help localise pain generator especially on background of widespread degenerative change.</a:t>
            </a:r>
          </a:p>
          <a:p>
            <a:r>
              <a:rPr lang="en-NZ" dirty="0"/>
              <a:t>SPECT/CT very useful in presence of </a:t>
            </a:r>
            <a:r>
              <a:rPr lang="en-NZ" dirty="0" err="1"/>
              <a:t>of</a:t>
            </a:r>
            <a:r>
              <a:rPr lang="en-NZ" dirty="0"/>
              <a:t> </a:t>
            </a:r>
            <a:r>
              <a:rPr lang="en-NZ" dirty="0" err="1"/>
              <a:t>metalware</a:t>
            </a:r>
            <a:r>
              <a:rPr lang="en-NZ" dirty="0"/>
              <a:t> </a:t>
            </a:r>
            <a:r>
              <a:rPr lang="en-NZ" dirty="0" err="1"/>
              <a:t>eg</a:t>
            </a:r>
            <a:r>
              <a:rPr lang="en-NZ" dirty="0"/>
              <a:t> ankle joint arthroplasty, status of arthrodesis union</a:t>
            </a:r>
          </a:p>
          <a:p>
            <a:r>
              <a:rPr lang="en-NZ" dirty="0"/>
              <a:t>Multiple abnormalities</a:t>
            </a:r>
          </a:p>
          <a:p>
            <a:r>
              <a:rPr lang="en-NZ" dirty="0"/>
              <a:t>Poorly localised pain</a:t>
            </a:r>
          </a:p>
          <a:p>
            <a:r>
              <a:rPr lang="en-NZ" dirty="0"/>
              <a:t>Congenital abnormalities </a:t>
            </a:r>
            <a:r>
              <a:rPr lang="en-NZ" dirty="0" err="1"/>
              <a:t>eg</a:t>
            </a:r>
            <a:r>
              <a:rPr lang="en-NZ" dirty="0"/>
              <a:t> coalitions, </a:t>
            </a:r>
            <a:r>
              <a:rPr lang="en-NZ" dirty="0" err="1"/>
              <a:t>synchondroses</a:t>
            </a:r>
            <a:endParaRPr lang="en-NZ" dirty="0"/>
          </a:p>
          <a:p>
            <a:r>
              <a:rPr lang="en-NZ" dirty="0"/>
              <a:t>Impingement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066193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2657"/>
            <a:ext cx="7315200" cy="1296143"/>
          </a:xfrm>
        </p:spPr>
        <p:txBody>
          <a:bodyPr/>
          <a:lstStyle/>
          <a:p>
            <a:pPr algn="ctr"/>
            <a:r>
              <a:rPr lang="en-NZ" dirty="0"/>
              <a:t>TMT Joint Osteoarthritis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89" b="21061"/>
          <a:stretch/>
        </p:blipFill>
        <p:spPr>
          <a:xfrm>
            <a:off x="395536" y="4797152"/>
            <a:ext cx="3965013" cy="177371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88" b="18547"/>
          <a:stretch/>
        </p:blipFill>
        <p:spPr>
          <a:xfrm>
            <a:off x="4860032" y="1841652"/>
            <a:ext cx="3765550" cy="26422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" t="15839" b="24157"/>
          <a:stretch/>
        </p:blipFill>
        <p:spPr>
          <a:xfrm>
            <a:off x="611560" y="1897749"/>
            <a:ext cx="3640771" cy="25300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02" b="15587"/>
          <a:stretch/>
        </p:blipFill>
        <p:spPr>
          <a:xfrm>
            <a:off x="4932040" y="4869160"/>
            <a:ext cx="3765550" cy="1750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7349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0649"/>
            <a:ext cx="7315200" cy="864095"/>
          </a:xfrm>
        </p:spPr>
        <p:txBody>
          <a:bodyPr>
            <a:normAutofit fontScale="90000"/>
          </a:bodyPr>
          <a:lstStyle/>
          <a:p>
            <a:r>
              <a:rPr lang="en-NZ" dirty="0"/>
              <a:t>SPECT/CT vs MRI: Ankle and Foot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276872"/>
            <a:ext cx="7315200" cy="4248472"/>
          </a:xfrm>
        </p:spPr>
        <p:txBody>
          <a:bodyPr>
            <a:normAutofit lnSpcReduction="10000"/>
          </a:bodyPr>
          <a:lstStyle/>
          <a:p>
            <a:r>
              <a:rPr lang="en-NZ" dirty="0"/>
              <a:t>Sensitivity: MRI and CT similar</a:t>
            </a:r>
          </a:p>
          <a:p>
            <a:r>
              <a:rPr lang="en-NZ" dirty="0"/>
              <a:t>Specificity : High for SPECT /CT of 48% vs 24% for MRI in patients with foot and ankle pain </a:t>
            </a:r>
            <a:r>
              <a:rPr lang="en-NZ" sz="1600" dirty="0"/>
              <a:t>(Ha et al , </a:t>
            </a:r>
            <a:r>
              <a:rPr lang="en-NZ" sz="1600" dirty="0" err="1"/>
              <a:t>PLoS</a:t>
            </a:r>
            <a:r>
              <a:rPr lang="en-NZ" sz="1600" dirty="0"/>
              <a:t> One 2015,10(2)</a:t>
            </a:r>
          </a:p>
          <a:p>
            <a:r>
              <a:rPr lang="en-NZ" dirty="0"/>
              <a:t>MRI most effective diagnostic modality in assessing foot and ankle pain</a:t>
            </a:r>
          </a:p>
          <a:p>
            <a:pPr lvl="1"/>
            <a:r>
              <a:rPr lang="en-NZ" dirty="0"/>
              <a:t>Limitations: Subtle structural changes and when several coexistent lesions</a:t>
            </a:r>
          </a:p>
          <a:p>
            <a:pPr lvl="1"/>
            <a:r>
              <a:rPr lang="en-NZ" dirty="0"/>
              <a:t>MRI detects many asymptomatic lesions which impairs its diagnostic specificity.</a:t>
            </a:r>
          </a:p>
          <a:p>
            <a:r>
              <a:rPr lang="en-NZ" dirty="0"/>
              <a:t>Increased uptake on SPECT closely associated with increased bone turnover</a:t>
            </a:r>
          </a:p>
        </p:txBody>
      </p:sp>
    </p:spTree>
    <p:extLst>
      <p:ext uri="{BB962C8B-B14F-4D97-AF65-F5344CB8AC3E}">
        <p14:creationId xmlns:p14="http://schemas.microsoft.com/office/powerpoint/2010/main" val="3633982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276872"/>
            <a:ext cx="7408333" cy="3849291"/>
          </a:xfrm>
        </p:spPr>
        <p:txBody>
          <a:bodyPr>
            <a:normAutofit lnSpcReduction="10000"/>
          </a:bodyPr>
          <a:lstStyle/>
          <a:p>
            <a:r>
              <a:rPr lang="en-NZ" dirty="0"/>
              <a:t>Pathologic uptake on SPECT well correlated with symptoms</a:t>
            </a:r>
          </a:p>
          <a:p>
            <a:r>
              <a:rPr lang="en-NZ" dirty="0"/>
              <a:t>Small joints of foot and ankle-uptake closely correlated with pain or pain relief post anaesthetic injection</a:t>
            </a:r>
          </a:p>
          <a:p>
            <a:r>
              <a:rPr lang="en-NZ" dirty="0"/>
              <a:t>Complimentary modalities: Markedly increased specificity and minimal reduced sensitivity when lesion positive on both</a:t>
            </a:r>
          </a:p>
          <a:p>
            <a:r>
              <a:rPr lang="en-NZ" dirty="0"/>
              <a:t>Radiation dose not a significant issue due to extremities not being rad sensitive</a:t>
            </a:r>
          </a:p>
          <a:p>
            <a:endParaRPr lang="en-NZ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SPECT/CT vs MRI: Ankle and Foot</a:t>
            </a:r>
          </a:p>
        </p:txBody>
      </p:sp>
    </p:spTree>
    <p:extLst>
      <p:ext uri="{BB962C8B-B14F-4D97-AF65-F5344CB8AC3E}">
        <p14:creationId xmlns:p14="http://schemas.microsoft.com/office/powerpoint/2010/main" val="2965494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204864"/>
            <a:ext cx="7408333" cy="3921299"/>
          </a:xfrm>
        </p:spPr>
        <p:txBody>
          <a:bodyPr>
            <a:normAutofit/>
          </a:bodyPr>
          <a:lstStyle/>
          <a:p>
            <a:r>
              <a:rPr lang="en-NZ" dirty="0"/>
              <a:t>Surgeons -spoilt with advances in MRI and CT imaging </a:t>
            </a:r>
          </a:p>
          <a:p>
            <a:r>
              <a:rPr lang="en-NZ" dirty="0"/>
              <a:t>Comfortable ordering and interpreting MRI and CT</a:t>
            </a:r>
          </a:p>
          <a:p>
            <a:r>
              <a:rPr lang="en-NZ" dirty="0"/>
              <a:t> Has had the effect of markedly reducing demand for nuclear medicine. </a:t>
            </a:r>
          </a:p>
          <a:p>
            <a:r>
              <a:rPr lang="en-NZ" dirty="0"/>
              <a:t>Many orthopaedic surgeons have only a rudimentary knowledge of the utility of nuclear medicine </a:t>
            </a:r>
          </a:p>
          <a:p>
            <a:r>
              <a:rPr lang="en-NZ" dirty="0"/>
              <a:t>High quality SPECT/CT has reignited interest and enthusiasm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sz="3200" dirty="0"/>
              <a:t>Nuclear Medicine: Orthopaedic Perspective</a:t>
            </a:r>
          </a:p>
        </p:txBody>
      </p:sp>
    </p:spTree>
    <p:extLst>
      <p:ext uri="{BB962C8B-B14F-4D97-AF65-F5344CB8AC3E}">
        <p14:creationId xmlns:p14="http://schemas.microsoft.com/office/powerpoint/2010/main" val="36855703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98" t="25557" r="50634" b="29646"/>
          <a:stretch/>
        </p:blipFill>
        <p:spPr>
          <a:xfrm>
            <a:off x="7236296" y="4039225"/>
            <a:ext cx="1907704" cy="281877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SPECT/</a:t>
            </a:r>
            <a:r>
              <a:rPr lang="en-NZ" dirty="0" err="1"/>
              <a:t>CT:Ankle</a:t>
            </a:r>
            <a:r>
              <a:rPr lang="en-NZ" dirty="0"/>
              <a:t> Impingement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18" t="16120" r="16167" b="20472"/>
          <a:stretch/>
        </p:blipFill>
        <p:spPr>
          <a:xfrm>
            <a:off x="35496" y="1315588"/>
            <a:ext cx="2293750" cy="29058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5" t="21177" r="52990" b="17564"/>
          <a:stretch/>
        </p:blipFill>
        <p:spPr>
          <a:xfrm>
            <a:off x="5713185" y="3557850"/>
            <a:ext cx="1602016" cy="33001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43" t="11905" r="16388" b="8233"/>
          <a:stretch/>
        </p:blipFill>
        <p:spPr>
          <a:xfrm>
            <a:off x="35496" y="3764035"/>
            <a:ext cx="2260481" cy="309396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1" t="42676" r="26601" b="16272"/>
          <a:stretch/>
        </p:blipFill>
        <p:spPr>
          <a:xfrm>
            <a:off x="2915816" y="1315588"/>
            <a:ext cx="3731799" cy="283580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66" t="29877" r="21992" b="26972"/>
          <a:stretch/>
        </p:blipFill>
        <p:spPr>
          <a:xfrm>
            <a:off x="2329246" y="3699154"/>
            <a:ext cx="3272730" cy="32237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9" t="16283" r="24298" b="15604"/>
          <a:stretch/>
        </p:blipFill>
        <p:spPr>
          <a:xfrm>
            <a:off x="6748590" y="1291768"/>
            <a:ext cx="2395410" cy="2816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9270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3728" y="332656"/>
            <a:ext cx="3168352" cy="1368152"/>
          </a:xfrm>
        </p:spPr>
        <p:txBody>
          <a:bodyPr>
            <a:noAutofit/>
          </a:bodyPr>
          <a:lstStyle/>
          <a:p>
            <a:r>
              <a:rPr lang="en-NZ" sz="3200" dirty="0" err="1"/>
              <a:t>Hindfoot</a:t>
            </a:r>
            <a:r>
              <a:rPr lang="en-NZ" sz="3200" dirty="0"/>
              <a:t> pain post trauma / ORIF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73" t="4048" r="9689" b="6662"/>
          <a:stretch/>
        </p:blipFill>
        <p:spPr>
          <a:xfrm>
            <a:off x="-30533" y="188640"/>
            <a:ext cx="2457099" cy="315953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4" t="23369" r="10755" b="12191"/>
          <a:stretch/>
        </p:blipFill>
        <p:spPr>
          <a:xfrm>
            <a:off x="5141442" y="116632"/>
            <a:ext cx="4002558" cy="34124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20" t="29768" r="27323" b="31988"/>
          <a:stretch/>
        </p:blipFill>
        <p:spPr>
          <a:xfrm>
            <a:off x="4713716" y="3186125"/>
            <a:ext cx="4435159" cy="36444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2" t="30778" r="23510" b="30395"/>
          <a:stretch/>
        </p:blipFill>
        <p:spPr>
          <a:xfrm>
            <a:off x="0" y="3186125"/>
            <a:ext cx="4110433" cy="3702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4622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Management Implications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/>
              <a:t>SPECT/CT changed treatment plan in 78% of 50 patients with indeterminate diagnosis post clinical examination and </a:t>
            </a:r>
            <a:r>
              <a:rPr lang="en-NZ" dirty="0" err="1"/>
              <a:t>xray</a:t>
            </a:r>
            <a:r>
              <a:rPr lang="en-NZ" dirty="0"/>
              <a:t>.  </a:t>
            </a:r>
            <a:r>
              <a:rPr lang="en-NZ" sz="1600" dirty="0"/>
              <a:t>(Singh et al Foot and Ankle Surgery 19 (2013) 80-83)</a:t>
            </a:r>
          </a:p>
          <a:p>
            <a:r>
              <a:rPr lang="en-NZ" sz="2000" dirty="0"/>
              <a:t>SPECT /CT in foot OA changed location of guided joint steroid injections in 38% compared to clinical examination. 88% improved.</a:t>
            </a:r>
          </a:p>
          <a:p>
            <a:pPr marL="0" indent="0">
              <a:buNone/>
            </a:pPr>
            <a:r>
              <a:rPr lang="en-NZ" sz="2000" dirty="0"/>
              <a:t>       </a:t>
            </a:r>
            <a:r>
              <a:rPr lang="en-NZ" sz="1600" dirty="0"/>
              <a:t>(</a:t>
            </a:r>
            <a:r>
              <a:rPr lang="en-NZ" sz="1600" dirty="0" err="1"/>
              <a:t>Parthipun</a:t>
            </a:r>
            <a:r>
              <a:rPr lang="en-NZ" sz="1600" dirty="0"/>
              <a:t> et al Foot and Ankle </a:t>
            </a:r>
            <a:r>
              <a:rPr lang="en-NZ" sz="1600" dirty="0" err="1"/>
              <a:t>Int</a:t>
            </a:r>
            <a:r>
              <a:rPr lang="en-NZ" sz="1600" dirty="0"/>
              <a:t> 2015  Vol 36(8)928-935) </a:t>
            </a:r>
            <a:endParaRPr lang="en-NZ" dirty="0"/>
          </a:p>
          <a:p>
            <a:endParaRPr lang="en-NZ" dirty="0"/>
          </a:p>
          <a:p>
            <a:endParaRPr lang="en-NZ" dirty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3326089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/>
              <a:t>Careful positioning to replicate MRI </a:t>
            </a:r>
          </a:p>
          <a:p>
            <a:r>
              <a:rPr lang="en-NZ" dirty="0"/>
              <a:t>High resolution CT</a:t>
            </a:r>
          </a:p>
          <a:p>
            <a:r>
              <a:rPr lang="en-NZ" dirty="0" err="1"/>
              <a:t>Multiplanar</a:t>
            </a:r>
            <a:r>
              <a:rPr lang="en-NZ" dirty="0"/>
              <a:t> Hybrid reconstruction</a:t>
            </a:r>
          </a:p>
          <a:p>
            <a:r>
              <a:rPr lang="en-NZ" dirty="0"/>
              <a:t>Metal artefact reduction </a:t>
            </a:r>
          </a:p>
          <a:p>
            <a:r>
              <a:rPr lang="en-NZ" dirty="0"/>
              <a:t>Compare with previous imaging</a:t>
            </a:r>
          </a:p>
          <a:p>
            <a:endParaRPr lang="en-NZ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SPECT CT </a:t>
            </a:r>
            <a:r>
              <a:rPr lang="en-NZ" dirty="0" err="1"/>
              <a:t>Ankle:Technical</a:t>
            </a:r>
            <a:r>
              <a:rPr lang="en-NZ" dirty="0"/>
              <a:t> Tips</a:t>
            </a:r>
          </a:p>
        </p:txBody>
      </p:sp>
    </p:spTree>
    <p:extLst>
      <p:ext uri="{BB962C8B-B14F-4D97-AF65-F5344CB8AC3E}">
        <p14:creationId xmlns:p14="http://schemas.microsoft.com/office/powerpoint/2010/main" val="24883095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2657"/>
            <a:ext cx="7315200" cy="936103"/>
          </a:xfrm>
        </p:spPr>
        <p:txBody>
          <a:bodyPr>
            <a:normAutofit/>
          </a:bodyPr>
          <a:lstStyle/>
          <a:p>
            <a:r>
              <a:rPr lang="en-NZ" sz="3200" dirty="0"/>
              <a:t>Pain Post Navicular ORIF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85" t="26916" r="27694" b="24097"/>
          <a:stretch/>
        </p:blipFill>
        <p:spPr>
          <a:xfrm>
            <a:off x="372546" y="2019661"/>
            <a:ext cx="4055438" cy="483833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46" t="37253" r="19042" b="28903"/>
          <a:stretch/>
        </p:blipFill>
        <p:spPr>
          <a:xfrm>
            <a:off x="5055272" y="1181373"/>
            <a:ext cx="4099305" cy="27866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7" t="31640" r="10558" b="27225"/>
          <a:stretch/>
        </p:blipFill>
        <p:spPr>
          <a:xfrm>
            <a:off x="107504" y="1324806"/>
            <a:ext cx="4722904" cy="24997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99" t="31765" r="25148" b="32202"/>
          <a:stretch/>
        </p:blipFill>
        <p:spPr>
          <a:xfrm>
            <a:off x="5373558" y="3902791"/>
            <a:ext cx="3770442" cy="2955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524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>
            <a:normAutofit fontScale="90000"/>
          </a:bodyPr>
          <a:lstStyle/>
          <a:p>
            <a:r>
              <a:rPr lang="en-NZ" dirty="0"/>
              <a:t>Midfoot pain post </a:t>
            </a:r>
            <a:r>
              <a:rPr lang="en-NZ" dirty="0" err="1"/>
              <a:t>Chopart</a:t>
            </a:r>
            <a:r>
              <a:rPr lang="en-NZ" dirty="0"/>
              <a:t> Fracture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9" r="23998"/>
          <a:stretch/>
        </p:blipFill>
        <p:spPr>
          <a:xfrm>
            <a:off x="17314" y="1700808"/>
            <a:ext cx="1634683" cy="3451225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09" t="26680" r="45853" b="24896"/>
          <a:stretch/>
        </p:blipFill>
        <p:spPr>
          <a:xfrm>
            <a:off x="6697086" y="1252699"/>
            <a:ext cx="2430783" cy="416705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4" t="4475" r="22016" b="9863"/>
          <a:stretch/>
        </p:blipFill>
        <p:spPr>
          <a:xfrm>
            <a:off x="1619671" y="1754829"/>
            <a:ext cx="2298455" cy="339181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63" t="29402" r="27767" b="24985"/>
          <a:stretch/>
        </p:blipFill>
        <p:spPr>
          <a:xfrm>
            <a:off x="3918127" y="1300655"/>
            <a:ext cx="2778959" cy="407114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84" t="45461" r="22461"/>
          <a:stretch/>
        </p:blipFill>
        <p:spPr>
          <a:xfrm>
            <a:off x="1619671" y="4755813"/>
            <a:ext cx="2314096" cy="2102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3013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2657"/>
            <a:ext cx="7315200" cy="792087"/>
          </a:xfrm>
        </p:spPr>
        <p:txBody>
          <a:bodyPr/>
          <a:lstStyle/>
          <a:p>
            <a:r>
              <a:rPr lang="en-NZ" dirty="0"/>
              <a:t>Anterolateral pain post Fusion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47" b="24704"/>
          <a:stretch/>
        </p:blipFill>
        <p:spPr>
          <a:xfrm>
            <a:off x="17609" y="4005064"/>
            <a:ext cx="4419925" cy="285293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0" t="8930" r="18314"/>
          <a:stretch/>
        </p:blipFill>
        <p:spPr>
          <a:xfrm>
            <a:off x="5601445" y="2132856"/>
            <a:ext cx="3541269" cy="47251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1" t="24840" r="18883" b="23803"/>
          <a:stretch/>
        </p:blipFill>
        <p:spPr>
          <a:xfrm>
            <a:off x="2155272" y="1288310"/>
            <a:ext cx="3705559" cy="27453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12" t="21981" r="26952" b="7770"/>
          <a:stretch/>
        </p:blipFill>
        <p:spPr>
          <a:xfrm>
            <a:off x="35496" y="1288310"/>
            <a:ext cx="2119776" cy="276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6360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72" t="12743" r="29999" b="15067"/>
          <a:stretch/>
        </p:blipFill>
        <p:spPr>
          <a:xfrm>
            <a:off x="185022" y="1395145"/>
            <a:ext cx="2929880" cy="546285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Arthrodesis failure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12" t="13650" r="9531" b="17381"/>
          <a:stretch/>
        </p:blipFill>
        <p:spPr>
          <a:xfrm>
            <a:off x="3111173" y="1383803"/>
            <a:ext cx="3102428" cy="47298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46" t="25711" r="11817" b="23246"/>
          <a:stretch/>
        </p:blipFill>
        <p:spPr>
          <a:xfrm>
            <a:off x="6197645" y="1383803"/>
            <a:ext cx="2916876" cy="3807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5828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90" t="34074" r="32503" b="30808"/>
          <a:stretch/>
        </p:blipFill>
        <p:spPr>
          <a:xfrm>
            <a:off x="2681951" y="3633786"/>
            <a:ext cx="2891956" cy="3221043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5050904" cy="720080"/>
          </a:xfrm>
        </p:spPr>
        <p:txBody>
          <a:bodyPr>
            <a:normAutofit/>
          </a:bodyPr>
          <a:lstStyle/>
          <a:p>
            <a:r>
              <a:rPr lang="en-NZ" sz="3600" dirty="0" err="1"/>
              <a:t>Lisfranc</a:t>
            </a:r>
            <a:r>
              <a:rPr lang="en-NZ" sz="3600" dirty="0"/>
              <a:t> Fixation Failure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73" t="26671" r="11859" b="13479"/>
          <a:stretch/>
        </p:blipFill>
        <p:spPr>
          <a:xfrm>
            <a:off x="5941472" y="188640"/>
            <a:ext cx="3202527" cy="42108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92" t="44256" r="23959" b="32459"/>
          <a:stretch/>
        </p:blipFill>
        <p:spPr>
          <a:xfrm>
            <a:off x="5689887" y="3664864"/>
            <a:ext cx="3454113" cy="318996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75" t="8315" r="29710" b="16176"/>
          <a:stretch/>
        </p:blipFill>
        <p:spPr>
          <a:xfrm>
            <a:off x="0" y="2338215"/>
            <a:ext cx="2521754" cy="452422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74" t="31828" r="16234" b="31163"/>
          <a:stretch/>
        </p:blipFill>
        <p:spPr>
          <a:xfrm>
            <a:off x="2314386" y="1139095"/>
            <a:ext cx="3627085" cy="252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0029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8" t="5820" r="17083" b="13186"/>
          <a:stretch/>
        </p:blipFill>
        <p:spPr>
          <a:xfrm>
            <a:off x="6156176" y="4062714"/>
            <a:ext cx="2635359" cy="279528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5050904" cy="786416"/>
          </a:xfrm>
        </p:spPr>
        <p:txBody>
          <a:bodyPr>
            <a:normAutofit/>
          </a:bodyPr>
          <a:lstStyle/>
          <a:p>
            <a:r>
              <a:rPr lang="en-NZ" dirty="0"/>
              <a:t>Persisting ankle pain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" t="4963" r="18197" b="4110"/>
          <a:stretch/>
        </p:blipFill>
        <p:spPr>
          <a:xfrm>
            <a:off x="8899" y="1339189"/>
            <a:ext cx="3073182" cy="35682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7" r="20153" b="4363"/>
          <a:stretch/>
        </p:blipFill>
        <p:spPr>
          <a:xfrm>
            <a:off x="2987823" y="1339189"/>
            <a:ext cx="2893897" cy="33530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5"/>
          <a:stretch/>
        </p:blipFill>
        <p:spPr>
          <a:xfrm>
            <a:off x="5555374" y="404664"/>
            <a:ext cx="3528392" cy="335300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29" t="28610" r="29836" b="19952"/>
          <a:stretch/>
        </p:blipFill>
        <p:spPr>
          <a:xfrm>
            <a:off x="2987823" y="3631591"/>
            <a:ext cx="2592288" cy="370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525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76673"/>
            <a:ext cx="7315200" cy="1080119"/>
          </a:xfrm>
        </p:spPr>
        <p:txBody>
          <a:bodyPr/>
          <a:lstStyle/>
          <a:p>
            <a:r>
              <a:rPr lang="en-NZ" dirty="0"/>
              <a:t>3 Phase Bone Scan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556792"/>
            <a:ext cx="7315200" cy="5040560"/>
          </a:xfrm>
        </p:spPr>
        <p:txBody>
          <a:bodyPr>
            <a:normAutofit fontScale="92500"/>
          </a:bodyPr>
          <a:lstStyle/>
          <a:p>
            <a:r>
              <a:rPr lang="en-NZ" dirty="0"/>
              <a:t>Inject Tc99m labelled HMDP which is distributed according to regional vascularity in the dynamic and blood pool phases reflecting local inflammation /infection. </a:t>
            </a:r>
          </a:p>
          <a:p>
            <a:r>
              <a:rPr lang="en-NZ" dirty="0"/>
              <a:t>Delayed phase reflects level of osteoblastic activity</a:t>
            </a:r>
          </a:p>
          <a:p>
            <a:r>
              <a:rPr lang="en-NZ" dirty="0"/>
              <a:t>Gamma radiation/low photon flux</a:t>
            </a:r>
          </a:p>
          <a:p>
            <a:r>
              <a:rPr lang="en-NZ" dirty="0"/>
              <a:t>Advantages:</a:t>
            </a:r>
          </a:p>
          <a:p>
            <a:pPr lvl="1"/>
            <a:r>
              <a:rPr lang="en-NZ" dirty="0"/>
              <a:t>Large anatomical coverage</a:t>
            </a:r>
          </a:p>
          <a:p>
            <a:pPr lvl="1"/>
            <a:r>
              <a:rPr lang="en-NZ" dirty="0"/>
              <a:t>Low cost</a:t>
            </a:r>
          </a:p>
          <a:p>
            <a:r>
              <a:rPr lang="en-NZ" dirty="0"/>
              <a:t>Disadvantages:</a:t>
            </a:r>
          </a:p>
          <a:p>
            <a:pPr lvl="1"/>
            <a:r>
              <a:rPr lang="en-NZ" dirty="0"/>
              <a:t>Low resolution</a:t>
            </a:r>
          </a:p>
          <a:p>
            <a:pPr lvl="1"/>
            <a:r>
              <a:rPr lang="en-NZ" dirty="0"/>
              <a:t>Low sensitivity compared with SPECT</a:t>
            </a:r>
          </a:p>
          <a:p>
            <a:pPr lvl="1"/>
            <a:r>
              <a:rPr lang="en-NZ" dirty="0"/>
              <a:t>Poor anatomic localisation/planar image</a:t>
            </a:r>
          </a:p>
          <a:p>
            <a:pPr lvl="1"/>
            <a:r>
              <a:rPr lang="en-NZ" dirty="0"/>
              <a:t>Lack of specificity</a:t>
            </a:r>
          </a:p>
          <a:p>
            <a:pPr lvl="1"/>
            <a:endParaRPr lang="en-NZ" dirty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6866776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89808" y="260648"/>
            <a:ext cx="4902671" cy="1252728"/>
          </a:xfrm>
        </p:spPr>
        <p:txBody>
          <a:bodyPr/>
          <a:lstStyle/>
          <a:p>
            <a:r>
              <a:rPr lang="en-NZ" dirty="0"/>
              <a:t>Resolving Fracture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7" t="5243" r="12074" b="18784"/>
          <a:stretch/>
        </p:blipFill>
        <p:spPr>
          <a:xfrm>
            <a:off x="4644008" y="1837371"/>
            <a:ext cx="3835215" cy="36153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7" t="18565" b="18182"/>
          <a:stretch/>
        </p:blipFill>
        <p:spPr>
          <a:xfrm>
            <a:off x="251519" y="404664"/>
            <a:ext cx="3949165" cy="30243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8" r="15959" b="16127"/>
          <a:stretch/>
        </p:blipFill>
        <p:spPr>
          <a:xfrm>
            <a:off x="971600" y="3645024"/>
            <a:ext cx="3281510" cy="31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7830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5" t="28983" r="34208" b="36048"/>
          <a:stretch/>
        </p:blipFill>
        <p:spPr>
          <a:xfrm>
            <a:off x="1115616" y="1995732"/>
            <a:ext cx="4320480" cy="435854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22/9/17 -9 months post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03" t="26070" r="29403" b="21073"/>
          <a:stretch/>
        </p:blipFill>
        <p:spPr>
          <a:xfrm>
            <a:off x="5724128" y="1916832"/>
            <a:ext cx="2880320" cy="451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3255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2657"/>
            <a:ext cx="7315200" cy="576063"/>
          </a:xfrm>
        </p:spPr>
        <p:txBody>
          <a:bodyPr>
            <a:normAutofit fontScale="90000"/>
          </a:bodyPr>
          <a:lstStyle/>
          <a:p>
            <a:r>
              <a:rPr lang="en-NZ" dirty="0"/>
              <a:t>Talocalcaneal abutment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6" t="25567" r="9289" b="13397"/>
          <a:stretch/>
        </p:blipFill>
        <p:spPr>
          <a:xfrm>
            <a:off x="5326035" y="3569222"/>
            <a:ext cx="3788250" cy="3136508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3" t="44457" r="24244" b="24201"/>
          <a:stretch/>
        </p:blipFill>
        <p:spPr>
          <a:xfrm>
            <a:off x="5143833" y="971496"/>
            <a:ext cx="4000167" cy="25514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54" t="6624" b="9024"/>
          <a:stretch/>
        </p:blipFill>
        <p:spPr>
          <a:xfrm>
            <a:off x="2117887" y="3429283"/>
            <a:ext cx="3124812" cy="34500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77" t="46595" r="20800" b="16771"/>
          <a:stretch/>
        </p:blipFill>
        <p:spPr>
          <a:xfrm>
            <a:off x="3355112" y="971496"/>
            <a:ext cx="1857193" cy="27984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72" t="17362" r="29441" b="14379"/>
          <a:stretch/>
        </p:blipFill>
        <p:spPr>
          <a:xfrm>
            <a:off x="-36512" y="3522900"/>
            <a:ext cx="2175993" cy="33350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9" t="16329" b="25077"/>
          <a:stretch/>
        </p:blipFill>
        <p:spPr>
          <a:xfrm>
            <a:off x="-36512" y="1059159"/>
            <a:ext cx="3391624" cy="2468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1548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4" r="27730" b="5048"/>
          <a:stretch/>
        </p:blipFill>
        <p:spPr>
          <a:xfrm>
            <a:off x="2614174" y="2893561"/>
            <a:ext cx="3052653" cy="3982028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19872" y="338328"/>
            <a:ext cx="5266928" cy="714408"/>
          </a:xfrm>
        </p:spPr>
        <p:txBody>
          <a:bodyPr>
            <a:normAutofit fontScale="90000"/>
          </a:bodyPr>
          <a:lstStyle/>
          <a:p>
            <a:r>
              <a:rPr lang="en-NZ" sz="3600" dirty="0"/>
              <a:t>Persisting pain 9/12 post fall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9" r="10931" b="6595"/>
          <a:stretch/>
        </p:blipFill>
        <p:spPr>
          <a:xfrm>
            <a:off x="5636629" y="2924943"/>
            <a:ext cx="3512801" cy="350277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11"/>
          <a:stretch/>
        </p:blipFill>
        <p:spPr>
          <a:xfrm>
            <a:off x="0" y="3878637"/>
            <a:ext cx="2614174" cy="299695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1" r="22313"/>
          <a:stretch/>
        </p:blipFill>
        <p:spPr>
          <a:xfrm>
            <a:off x="-1" y="34877"/>
            <a:ext cx="3203205" cy="400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708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6923112" cy="714408"/>
          </a:xfrm>
        </p:spPr>
        <p:txBody>
          <a:bodyPr>
            <a:normAutofit fontScale="90000"/>
          </a:bodyPr>
          <a:lstStyle/>
          <a:p>
            <a:r>
              <a:rPr lang="en-NZ" dirty="0"/>
              <a:t>Persisting pain 9/12 post injury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20" t="34247" r="31227" b="24271"/>
          <a:stretch/>
        </p:blipFill>
        <p:spPr>
          <a:xfrm>
            <a:off x="0" y="3788233"/>
            <a:ext cx="3059832" cy="3069767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3" t="25792" r="4370" b="18374"/>
          <a:stretch/>
        </p:blipFill>
        <p:spPr>
          <a:xfrm>
            <a:off x="611560" y="1302222"/>
            <a:ext cx="3024336" cy="21018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66" b="19346"/>
          <a:stretch/>
        </p:blipFill>
        <p:spPr>
          <a:xfrm>
            <a:off x="4644008" y="980728"/>
            <a:ext cx="4169111" cy="24044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" t="4996" r="22482" b="17138"/>
          <a:stretch/>
        </p:blipFill>
        <p:spPr>
          <a:xfrm>
            <a:off x="3419872" y="3797140"/>
            <a:ext cx="2857007" cy="306604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91" t="22018" r="28791" b="23466"/>
          <a:stretch/>
        </p:blipFill>
        <p:spPr>
          <a:xfrm>
            <a:off x="6544726" y="3624954"/>
            <a:ext cx="2419762" cy="323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9740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700808"/>
            <a:ext cx="7408333" cy="4425355"/>
          </a:xfrm>
        </p:spPr>
        <p:txBody>
          <a:bodyPr>
            <a:normAutofit fontScale="85000" lnSpcReduction="20000"/>
          </a:bodyPr>
          <a:lstStyle/>
          <a:p>
            <a:r>
              <a:rPr lang="en-NZ" dirty="0"/>
              <a:t>Imaging major role in treatment decision making</a:t>
            </a:r>
          </a:p>
          <a:p>
            <a:r>
              <a:rPr lang="en-NZ" dirty="0"/>
              <a:t>Size ,stability and </a:t>
            </a:r>
            <a:r>
              <a:rPr lang="en-NZ" dirty="0" err="1"/>
              <a:t>vitalty</a:t>
            </a:r>
            <a:endParaRPr lang="en-NZ" dirty="0"/>
          </a:p>
          <a:p>
            <a:r>
              <a:rPr lang="en-NZ" dirty="0"/>
              <a:t>MRI generally accepted as non invasive standard</a:t>
            </a:r>
          </a:p>
          <a:p>
            <a:r>
              <a:rPr lang="en-NZ" dirty="0"/>
              <a:t>Compared with MRI: </a:t>
            </a:r>
            <a:r>
              <a:rPr lang="en-NZ" sz="1900" dirty="0"/>
              <a:t>(</a:t>
            </a:r>
            <a:r>
              <a:rPr lang="en-NZ" sz="1900" dirty="0" err="1"/>
              <a:t>Leuman</a:t>
            </a:r>
            <a:r>
              <a:rPr lang="en-NZ" sz="1900" dirty="0"/>
              <a:t> et al AJSM 2010 Vol 39,No 5 p1095-1101)</a:t>
            </a:r>
          </a:p>
          <a:p>
            <a:pPr lvl="1"/>
            <a:r>
              <a:rPr lang="en-NZ" dirty="0"/>
              <a:t>SPECT/CT changed treatment decision in 48%</a:t>
            </a:r>
          </a:p>
          <a:p>
            <a:pPr lvl="1"/>
            <a:r>
              <a:rPr lang="en-NZ" dirty="0"/>
              <a:t>Combination changed TD in 52%</a:t>
            </a:r>
          </a:p>
          <a:p>
            <a:r>
              <a:rPr lang="en-NZ" dirty="0"/>
              <a:t>Main differences in interpretation:</a:t>
            </a:r>
          </a:p>
          <a:p>
            <a:pPr lvl="1"/>
            <a:r>
              <a:rPr lang="en-NZ" dirty="0"/>
              <a:t>Subchondral plate and subchondral bone ( MRI bone oedema vs SPECT activity)</a:t>
            </a:r>
          </a:p>
          <a:p>
            <a:pPr lvl="1"/>
            <a:r>
              <a:rPr lang="en-NZ" dirty="0"/>
              <a:t>Generally OCL SPECT activity size smaller than MRI bone oedema</a:t>
            </a:r>
          </a:p>
          <a:p>
            <a:pPr lvl="1"/>
            <a:r>
              <a:rPr lang="en-NZ" dirty="0"/>
              <a:t>Bone </a:t>
            </a:r>
            <a:r>
              <a:rPr lang="en-NZ" dirty="0" err="1"/>
              <a:t>edema</a:t>
            </a:r>
            <a:r>
              <a:rPr lang="en-NZ" dirty="0"/>
              <a:t> not always accompanied by </a:t>
            </a:r>
            <a:r>
              <a:rPr lang="en-NZ" dirty="0" err="1"/>
              <a:t>scintigraphic</a:t>
            </a:r>
            <a:r>
              <a:rPr lang="en-NZ" dirty="0"/>
              <a:t> activity</a:t>
            </a:r>
          </a:p>
          <a:p>
            <a:pPr lvl="1"/>
            <a:r>
              <a:rPr lang="en-NZ" dirty="0"/>
              <a:t>Pain correlation: SPECT activity better than MRI bone oedema </a:t>
            </a:r>
            <a:r>
              <a:rPr lang="en-NZ" sz="1900" dirty="0"/>
              <a:t>(Buck et al Skeletal Radiology 2009;38:339-347)</a:t>
            </a:r>
          </a:p>
          <a:p>
            <a:pPr lvl="1"/>
            <a:r>
              <a:rPr lang="en-NZ" sz="1900" dirty="0"/>
              <a:t>Pain correlation study </a:t>
            </a:r>
            <a:r>
              <a:rPr lang="en-NZ" sz="1900" dirty="0" err="1"/>
              <a:t>Wiewiorski</a:t>
            </a:r>
            <a:r>
              <a:rPr lang="en-NZ" sz="1900" dirty="0"/>
              <a:t> et al Foot and Ankle Specialist 2011</a:t>
            </a:r>
            <a:endParaRPr lang="en-NZ" dirty="0"/>
          </a:p>
          <a:p>
            <a:r>
              <a:rPr lang="en-NZ" dirty="0"/>
              <a:t>Also influence of CT</a:t>
            </a:r>
          </a:p>
          <a:p>
            <a:endParaRPr lang="en-NZ" dirty="0"/>
          </a:p>
          <a:p>
            <a:endParaRPr lang="en-NZ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SPECT/CT: Talus OCL Management</a:t>
            </a:r>
          </a:p>
        </p:txBody>
      </p:sp>
    </p:spTree>
    <p:extLst>
      <p:ext uri="{BB962C8B-B14F-4D97-AF65-F5344CB8AC3E}">
        <p14:creationId xmlns:p14="http://schemas.microsoft.com/office/powerpoint/2010/main" val="29813771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7" t="5226" r="33790" b="15425"/>
          <a:stretch/>
        </p:blipFill>
        <p:spPr>
          <a:xfrm>
            <a:off x="6896" y="2996952"/>
            <a:ext cx="2949477" cy="3848869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/>
          <a:lstStyle/>
          <a:p>
            <a:r>
              <a:rPr lang="en-NZ" dirty="0" err="1"/>
              <a:t>OCL:Post</a:t>
            </a:r>
            <a:r>
              <a:rPr lang="en-NZ" dirty="0"/>
              <a:t> debridement pain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4" r="25143" b="16959"/>
          <a:stretch/>
        </p:blipFill>
        <p:spPr>
          <a:xfrm>
            <a:off x="5530025" y="1268760"/>
            <a:ext cx="3613975" cy="38119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97" r="48759" b="1867"/>
          <a:stretch/>
        </p:blipFill>
        <p:spPr>
          <a:xfrm>
            <a:off x="5220072" y="3820678"/>
            <a:ext cx="2217372" cy="356730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3" t="16119" r="13371" b="29808"/>
          <a:stretch/>
        </p:blipFill>
        <p:spPr>
          <a:xfrm>
            <a:off x="0" y="1196752"/>
            <a:ext cx="3019054" cy="20842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42" t="4394" r="26592" b="21123"/>
          <a:stretch/>
        </p:blipFill>
        <p:spPr>
          <a:xfrm>
            <a:off x="2987823" y="1196752"/>
            <a:ext cx="2542201" cy="384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0462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67" t="6393" r="5611" b="14455"/>
          <a:stretch/>
        </p:blipFill>
        <p:spPr>
          <a:xfrm>
            <a:off x="671557" y="1409913"/>
            <a:ext cx="2892330" cy="281117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>
            <a:normAutofit/>
          </a:bodyPr>
          <a:lstStyle/>
          <a:p>
            <a:r>
              <a:rPr lang="en-NZ" dirty="0"/>
              <a:t>Subtalar Pain Spastic Foot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52" t="17998" r="9490" b="30443"/>
          <a:stretch/>
        </p:blipFill>
        <p:spPr>
          <a:xfrm>
            <a:off x="4788024" y="1344929"/>
            <a:ext cx="3640277" cy="26412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78" t="28577" r="6268" b="20160"/>
          <a:stretch/>
        </p:blipFill>
        <p:spPr>
          <a:xfrm>
            <a:off x="611559" y="4293096"/>
            <a:ext cx="3558635" cy="25460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41" t="30202" r="11805" b="25479"/>
          <a:stretch/>
        </p:blipFill>
        <p:spPr>
          <a:xfrm>
            <a:off x="4644008" y="4129623"/>
            <a:ext cx="4380434" cy="270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4903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NZ" dirty="0"/>
              <a:t>Impingement</a:t>
            </a:r>
          </a:p>
          <a:p>
            <a:r>
              <a:rPr lang="en-NZ" dirty="0"/>
              <a:t>Infection</a:t>
            </a:r>
          </a:p>
          <a:p>
            <a:r>
              <a:rPr lang="en-NZ" dirty="0"/>
              <a:t>Aseptic Loosening</a:t>
            </a:r>
          </a:p>
          <a:p>
            <a:r>
              <a:rPr lang="en-NZ" dirty="0"/>
              <a:t>Instability</a:t>
            </a:r>
          </a:p>
          <a:p>
            <a:r>
              <a:rPr lang="en-NZ" dirty="0"/>
              <a:t>Fracture</a:t>
            </a:r>
          </a:p>
          <a:p>
            <a:r>
              <a:rPr lang="en-NZ" dirty="0"/>
              <a:t>Malposition of Components</a:t>
            </a:r>
          </a:p>
          <a:p>
            <a:r>
              <a:rPr lang="en-NZ" dirty="0" err="1"/>
              <a:t>Arthrofibrosis</a:t>
            </a:r>
            <a:endParaRPr lang="en-NZ" dirty="0"/>
          </a:p>
          <a:p>
            <a:r>
              <a:rPr lang="en-NZ" dirty="0"/>
              <a:t>Cyst </a:t>
            </a:r>
            <a:r>
              <a:rPr lang="en-NZ" dirty="0" err="1"/>
              <a:t>fromation</a:t>
            </a:r>
            <a:endParaRPr lang="en-NZ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Painful Ankle Replacement</a:t>
            </a:r>
          </a:p>
        </p:txBody>
      </p:sp>
    </p:spTree>
    <p:extLst>
      <p:ext uri="{BB962C8B-B14F-4D97-AF65-F5344CB8AC3E}">
        <p14:creationId xmlns:p14="http://schemas.microsoft.com/office/powerpoint/2010/main" val="13155647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556792"/>
            <a:ext cx="7408333" cy="4569371"/>
          </a:xfrm>
        </p:spPr>
        <p:txBody>
          <a:bodyPr>
            <a:normAutofit/>
          </a:bodyPr>
          <a:lstStyle/>
          <a:p>
            <a:r>
              <a:rPr lang="en-NZ" dirty="0"/>
              <a:t>Investigation of painful TAR often difficult</a:t>
            </a:r>
          </a:p>
          <a:p>
            <a:r>
              <a:rPr lang="en-NZ" dirty="0"/>
              <a:t>Cause can remain elusive</a:t>
            </a:r>
          </a:p>
          <a:p>
            <a:r>
              <a:rPr lang="en-NZ" dirty="0"/>
              <a:t>Serial x rays and CT</a:t>
            </a:r>
          </a:p>
          <a:p>
            <a:r>
              <a:rPr lang="en-NZ" dirty="0"/>
              <a:t>Particular difficulty diagnosing </a:t>
            </a:r>
            <a:r>
              <a:rPr lang="en-NZ" dirty="0" err="1"/>
              <a:t>talar</a:t>
            </a:r>
            <a:r>
              <a:rPr lang="en-NZ" dirty="0"/>
              <a:t> component loosening - </a:t>
            </a:r>
            <a:r>
              <a:rPr lang="en-NZ" dirty="0" err="1"/>
              <a:t>underdiagnosis</a:t>
            </a:r>
            <a:endParaRPr lang="en-NZ" dirty="0"/>
          </a:p>
          <a:p>
            <a:r>
              <a:rPr lang="en-NZ" dirty="0"/>
              <a:t>SPECT /CT has shown </a:t>
            </a:r>
            <a:r>
              <a:rPr lang="en-NZ" dirty="0" err="1"/>
              <a:t>talar</a:t>
            </a:r>
            <a:r>
              <a:rPr lang="en-NZ" dirty="0"/>
              <a:t> component most common site for loosening </a:t>
            </a:r>
            <a:r>
              <a:rPr lang="en-NZ" sz="1200" dirty="0"/>
              <a:t>(Mason et al, Foot and Ankle International 2015 Vol.36(6) 635-40)</a:t>
            </a:r>
          </a:p>
          <a:p>
            <a:r>
              <a:rPr lang="en-NZ" dirty="0"/>
              <a:t>Medial side </a:t>
            </a:r>
            <a:r>
              <a:rPr lang="en-NZ" dirty="0" err="1"/>
              <a:t>talar</a:t>
            </a:r>
            <a:r>
              <a:rPr lang="en-NZ" dirty="0"/>
              <a:t> component loosening may explain persistent medial side pain in many patients</a:t>
            </a:r>
          </a:p>
          <a:p>
            <a:endParaRPr lang="en-NZ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SPECT/</a:t>
            </a:r>
            <a:r>
              <a:rPr lang="en-NZ" dirty="0" err="1"/>
              <a:t>CT:Ankle</a:t>
            </a:r>
            <a:r>
              <a:rPr lang="en-NZ" dirty="0"/>
              <a:t> Replacement</a:t>
            </a:r>
          </a:p>
        </p:txBody>
      </p:sp>
    </p:spTree>
    <p:extLst>
      <p:ext uri="{BB962C8B-B14F-4D97-AF65-F5344CB8AC3E}">
        <p14:creationId xmlns:p14="http://schemas.microsoft.com/office/powerpoint/2010/main" val="2449835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8641"/>
            <a:ext cx="7315200" cy="1080119"/>
          </a:xfrm>
        </p:spPr>
        <p:txBody>
          <a:bodyPr/>
          <a:lstStyle/>
          <a:p>
            <a:pPr algn="ctr"/>
            <a:r>
              <a:rPr lang="en-NZ" dirty="0"/>
              <a:t>3 Phase Bone Scan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1" t="25121" r="6389" b="22224"/>
          <a:stretch/>
        </p:blipFill>
        <p:spPr>
          <a:xfrm>
            <a:off x="107504" y="3489307"/>
            <a:ext cx="4787516" cy="317165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4" t="28334" r="12074" b="21640"/>
          <a:stretch/>
        </p:blipFill>
        <p:spPr>
          <a:xfrm>
            <a:off x="4499992" y="1196752"/>
            <a:ext cx="4707805" cy="344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799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/>
              <a:t>Gutter impingement</a:t>
            </a:r>
          </a:p>
          <a:p>
            <a:pPr lvl="1"/>
            <a:r>
              <a:rPr lang="en-NZ" dirty="0"/>
              <a:t>Bone or soft tissue</a:t>
            </a:r>
          </a:p>
          <a:p>
            <a:pPr lvl="1"/>
            <a:r>
              <a:rPr lang="en-NZ" dirty="0"/>
              <a:t>Component malalignment</a:t>
            </a:r>
          </a:p>
          <a:p>
            <a:pPr lvl="1"/>
            <a:r>
              <a:rPr lang="en-NZ" dirty="0"/>
              <a:t>Subsidence of components</a:t>
            </a:r>
          </a:p>
          <a:p>
            <a:pPr lvl="1"/>
            <a:endParaRPr lang="en-NZ" dirty="0"/>
          </a:p>
          <a:p>
            <a:endParaRPr lang="en-NZ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dirty="0"/>
              <a:t>SPECT/CT : Ankle replacement-Impingement</a:t>
            </a:r>
          </a:p>
        </p:txBody>
      </p:sp>
    </p:spTree>
    <p:extLst>
      <p:ext uri="{BB962C8B-B14F-4D97-AF65-F5344CB8AC3E}">
        <p14:creationId xmlns:p14="http://schemas.microsoft.com/office/powerpoint/2010/main" val="39354291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2657"/>
            <a:ext cx="7315200" cy="1368151"/>
          </a:xfrm>
        </p:spPr>
        <p:txBody>
          <a:bodyPr>
            <a:normAutofit fontScale="90000"/>
          </a:bodyPr>
          <a:lstStyle/>
          <a:p>
            <a:pPr algn="ctr"/>
            <a:r>
              <a:rPr lang="en-NZ" dirty="0"/>
              <a:t>Ankle Arthroplasty Impingement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" t="24671" r="49669" b="11915"/>
          <a:stretch/>
        </p:blipFill>
        <p:spPr>
          <a:xfrm>
            <a:off x="107504" y="2060848"/>
            <a:ext cx="2588465" cy="408185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9" t="22055" r="44071" b="10469"/>
          <a:stretch/>
        </p:blipFill>
        <p:spPr>
          <a:xfrm>
            <a:off x="2627784" y="1778414"/>
            <a:ext cx="3088694" cy="50355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0" t="39236" r="42160"/>
          <a:stretch/>
        </p:blipFill>
        <p:spPr>
          <a:xfrm>
            <a:off x="5636009" y="2204864"/>
            <a:ext cx="3504589" cy="4398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5767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" t="36873" r="30451" b="2076"/>
          <a:stretch/>
        </p:blipFill>
        <p:spPr>
          <a:xfrm>
            <a:off x="0" y="2420888"/>
            <a:ext cx="2875343" cy="532272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TAR Aseptic Loosening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08" t="33552" r="21383" b="7007"/>
          <a:stretch/>
        </p:blipFill>
        <p:spPr>
          <a:xfrm>
            <a:off x="2602402" y="2492896"/>
            <a:ext cx="3547416" cy="45074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39" t="31174" r="19104" b="21414"/>
          <a:stretch/>
        </p:blipFill>
        <p:spPr>
          <a:xfrm>
            <a:off x="5367496" y="3140968"/>
            <a:ext cx="3776503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4117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" t="26682" r="4012" b="19109"/>
          <a:stretch/>
        </p:blipFill>
        <p:spPr>
          <a:xfrm>
            <a:off x="0" y="116632"/>
            <a:ext cx="6238115" cy="3753597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300192" y="338328"/>
            <a:ext cx="2592288" cy="1578504"/>
          </a:xfrm>
        </p:spPr>
        <p:txBody>
          <a:bodyPr>
            <a:noAutofit/>
          </a:bodyPr>
          <a:lstStyle/>
          <a:p>
            <a:r>
              <a:rPr lang="en-NZ" sz="3200" dirty="0"/>
              <a:t>TAR Aseptic Loosening: </a:t>
            </a:r>
            <a:br>
              <a:rPr lang="en-NZ" sz="3200" dirty="0"/>
            </a:br>
            <a:r>
              <a:rPr lang="en-NZ" sz="3200" dirty="0"/>
              <a:t>3 Phase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90" b="18609"/>
          <a:stretch/>
        </p:blipFill>
        <p:spPr>
          <a:xfrm>
            <a:off x="3808328" y="3573016"/>
            <a:ext cx="5335672" cy="3222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61083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40" t="35724" r="25267" b="32579"/>
          <a:stretch/>
        </p:blipFill>
        <p:spPr>
          <a:xfrm>
            <a:off x="2699792" y="2486058"/>
            <a:ext cx="3173706" cy="4142064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/>
              <a:t>TAR: Aseptic Loosening Talar</a:t>
            </a:r>
            <a:endParaRPr lang="en-NZ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33" t="23623" r="14676" b="25404"/>
          <a:stretch/>
        </p:blipFill>
        <p:spPr>
          <a:xfrm>
            <a:off x="0" y="2001150"/>
            <a:ext cx="2928396" cy="462697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19" t="27128" r="21337" b="32536"/>
          <a:stretch/>
        </p:blipFill>
        <p:spPr>
          <a:xfrm>
            <a:off x="5732344" y="2132856"/>
            <a:ext cx="3411656" cy="4495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73548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err="1"/>
              <a:t>TAR</a:t>
            </a:r>
            <a:r>
              <a:rPr lang="en-NZ"/>
              <a:t>: Aseptic </a:t>
            </a:r>
            <a:r>
              <a:rPr lang="en-NZ" dirty="0"/>
              <a:t>Loosening </a:t>
            </a:r>
            <a:r>
              <a:rPr lang="en-NZ" dirty="0" err="1"/>
              <a:t>Talar</a:t>
            </a:r>
            <a:endParaRPr lang="en-NZ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47" t="34187" r="26403" b="34977"/>
          <a:stretch/>
        </p:blipFill>
        <p:spPr>
          <a:xfrm>
            <a:off x="4572000" y="1262016"/>
            <a:ext cx="4488243" cy="4482441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24" t="28589" r="31449" b="17185"/>
          <a:stretch/>
        </p:blipFill>
        <p:spPr>
          <a:xfrm>
            <a:off x="0" y="1268759"/>
            <a:ext cx="3379295" cy="40834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67" t="38256" r="22584" b="31807"/>
          <a:stretch/>
        </p:blipFill>
        <p:spPr>
          <a:xfrm>
            <a:off x="2339752" y="3614286"/>
            <a:ext cx="3713239" cy="327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34930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12434" y="338328"/>
            <a:ext cx="2395670" cy="1487812"/>
          </a:xfrm>
        </p:spPr>
        <p:txBody>
          <a:bodyPr>
            <a:normAutofit/>
          </a:bodyPr>
          <a:lstStyle/>
          <a:p>
            <a:r>
              <a:rPr lang="en-NZ" sz="2800" dirty="0"/>
              <a:t>TAR/Fusion ?Pain generator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81" t="15453" r="17662" b="29591"/>
          <a:stretch/>
        </p:blipFill>
        <p:spPr>
          <a:xfrm>
            <a:off x="2915816" y="3387434"/>
            <a:ext cx="3052778" cy="34512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78" t="14554" r="16025" b="26159"/>
          <a:stretch/>
        </p:blipFill>
        <p:spPr>
          <a:xfrm>
            <a:off x="-10720" y="3429000"/>
            <a:ext cx="3206223" cy="3389899"/>
          </a:xfrm>
          <a:prstGeom prst="rect">
            <a:avLst/>
          </a:prstGeom>
        </p:spPr>
      </p:pic>
      <p:pic>
        <p:nvPicPr>
          <p:cNvPr id="6" name="Content Placeholder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3" r="11608"/>
          <a:stretch/>
        </p:blipFill>
        <p:spPr>
          <a:xfrm>
            <a:off x="4045" y="185124"/>
            <a:ext cx="2980377" cy="32820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0" t="26984" r="24566" b="29543"/>
          <a:stretch/>
        </p:blipFill>
        <p:spPr>
          <a:xfrm>
            <a:off x="5508105" y="3483407"/>
            <a:ext cx="3635896" cy="33908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4" t="27015" r="23127" b="29972"/>
          <a:stretch/>
        </p:blipFill>
        <p:spPr>
          <a:xfrm>
            <a:off x="5464025" y="135881"/>
            <a:ext cx="3653329" cy="3380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4873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err="1"/>
              <a:t>TAR:Impingement</a:t>
            </a:r>
            <a:r>
              <a:rPr lang="en-NZ" dirty="0"/>
              <a:t> /Cyst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20" b="18427"/>
          <a:stretch/>
        </p:blipFill>
        <p:spPr>
          <a:xfrm>
            <a:off x="138613" y="1638067"/>
            <a:ext cx="3425275" cy="2013924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9" t="21876" r="10268" b="18498"/>
          <a:stretch/>
        </p:blipFill>
        <p:spPr>
          <a:xfrm>
            <a:off x="5436096" y="1484784"/>
            <a:ext cx="3360279" cy="24739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64" t="7491" r="14509"/>
          <a:stretch/>
        </p:blipFill>
        <p:spPr>
          <a:xfrm>
            <a:off x="3131840" y="2913282"/>
            <a:ext cx="2591183" cy="3944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08761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97" t="11049" r="26300" b="29458"/>
          <a:stretch/>
        </p:blipFill>
        <p:spPr>
          <a:xfrm>
            <a:off x="216562" y="1470922"/>
            <a:ext cx="2127329" cy="5225524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err="1"/>
              <a:t>TAR:Cyst</a:t>
            </a:r>
            <a:r>
              <a:rPr lang="en-NZ" dirty="0"/>
              <a:t>/Impingement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4" t="46475" r="19352" b="12278"/>
          <a:stretch/>
        </p:blipFill>
        <p:spPr>
          <a:xfrm>
            <a:off x="4538341" y="1592819"/>
            <a:ext cx="2952973" cy="42844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081" r="9552"/>
          <a:stretch/>
        </p:blipFill>
        <p:spPr>
          <a:xfrm>
            <a:off x="2339752" y="1470922"/>
            <a:ext cx="2198589" cy="51984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0627" r="8558" b="11162"/>
          <a:stretch/>
        </p:blipFill>
        <p:spPr>
          <a:xfrm>
            <a:off x="6740691" y="1700808"/>
            <a:ext cx="2403309" cy="4570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43919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420888"/>
            <a:ext cx="7408333" cy="3705275"/>
          </a:xfrm>
        </p:spPr>
        <p:txBody>
          <a:bodyPr>
            <a:normAutofit fontScale="85000" lnSpcReduction="20000"/>
          </a:bodyPr>
          <a:lstStyle/>
          <a:p>
            <a:r>
              <a:rPr lang="en-NZ" dirty="0"/>
              <a:t>2-3 years post implantation: Negative study has high negative predictive </a:t>
            </a:r>
            <a:r>
              <a:rPr lang="en-NZ" dirty="0" err="1"/>
              <a:t>value</a:t>
            </a:r>
            <a:r>
              <a:rPr lang="en-NZ" dirty="0" err="1">
                <a:solidFill>
                  <a:schemeClr val="bg1"/>
                </a:solidFill>
              </a:rPr>
              <a:t>Negative</a:t>
            </a:r>
            <a:r>
              <a:rPr lang="en-NZ" dirty="0">
                <a:solidFill>
                  <a:schemeClr val="bg1"/>
                </a:solidFill>
              </a:rPr>
              <a:t> study has high negative predictive </a:t>
            </a:r>
            <a:r>
              <a:rPr lang="en-NZ" dirty="0" err="1">
                <a:solidFill>
                  <a:schemeClr val="bg1"/>
                </a:solidFill>
              </a:rPr>
              <a:t>va</a:t>
            </a:r>
            <a:endParaRPr lang="en-NZ" dirty="0">
              <a:solidFill>
                <a:schemeClr val="bg1"/>
              </a:solidFill>
            </a:endParaRPr>
          </a:p>
          <a:p>
            <a:r>
              <a:rPr lang="en-NZ" dirty="0"/>
              <a:t>3 phase bone scan/delayed phase cannot reliably differentiate infection from loosening</a:t>
            </a:r>
          </a:p>
          <a:p>
            <a:r>
              <a:rPr lang="en-NZ" dirty="0"/>
              <a:t>Tc99m WBC</a:t>
            </a:r>
          </a:p>
          <a:p>
            <a:r>
              <a:rPr lang="en-NZ" dirty="0"/>
              <a:t>Tc 99m Sulphur colloid –Discordant uptake      infection</a:t>
            </a:r>
          </a:p>
          <a:p>
            <a:r>
              <a:rPr lang="en-NZ" dirty="0"/>
              <a:t>False positives –Aseptic loosening</a:t>
            </a:r>
          </a:p>
          <a:p>
            <a:r>
              <a:rPr lang="en-NZ" dirty="0"/>
              <a:t>Combo results variable : </a:t>
            </a:r>
            <a:r>
              <a:rPr lang="en-NZ" dirty="0" err="1"/>
              <a:t>Acc</a:t>
            </a:r>
            <a:r>
              <a:rPr lang="en-NZ" dirty="0"/>
              <a:t> 76%, Specificity 80-90%,sensitivity as low as 66%</a:t>
            </a:r>
          </a:p>
          <a:p>
            <a:r>
              <a:rPr lang="en-NZ" dirty="0"/>
              <a:t>Ga-67- interpreted relative to bone scan-binds to inflammatory proteins </a:t>
            </a:r>
            <a:r>
              <a:rPr lang="en-NZ" dirty="0" err="1"/>
              <a:t>lactoferrin</a:t>
            </a:r>
            <a:r>
              <a:rPr lang="en-NZ" dirty="0"/>
              <a:t> ? Performance low sensitivity </a:t>
            </a:r>
          </a:p>
          <a:p>
            <a:r>
              <a:rPr lang="en-NZ" dirty="0"/>
              <a:t>50% detection rate in </a:t>
            </a:r>
            <a:r>
              <a:rPr lang="en-NZ"/>
              <a:t>one study</a:t>
            </a:r>
            <a:endParaRPr lang="en-NZ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Prosthetic Joint Infection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5868144" y="422108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4313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8641"/>
            <a:ext cx="7315200" cy="1224135"/>
          </a:xfrm>
        </p:spPr>
        <p:txBody>
          <a:bodyPr/>
          <a:lstStyle/>
          <a:p>
            <a:r>
              <a:rPr lang="en-NZ" dirty="0"/>
              <a:t>SPECT Scanning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72817"/>
            <a:ext cx="7315200" cy="4536544"/>
          </a:xfrm>
        </p:spPr>
        <p:txBody>
          <a:bodyPr>
            <a:normAutofit lnSpcReduction="10000"/>
          </a:bodyPr>
          <a:lstStyle/>
          <a:p>
            <a:r>
              <a:rPr lang="en-NZ" dirty="0"/>
              <a:t>Single Photon Emission Computed Tomography (SPECT)</a:t>
            </a:r>
          </a:p>
          <a:p>
            <a:r>
              <a:rPr lang="en-NZ" dirty="0"/>
              <a:t>Nuclear medicine CT </a:t>
            </a:r>
          </a:p>
          <a:p>
            <a:r>
              <a:rPr lang="en-NZ" dirty="0"/>
              <a:t> Cross sectional image /</a:t>
            </a:r>
            <a:r>
              <a:rPr lang="en-NZ" dirty="0" err="1"/>
              <a:t>Multiplanar</a:t>
            </a:r>
            <a:r>
              <a:rPr lang="en-NZ" dirty="0"/>
              <a:t> reconstruction </a:t>
            </a:r>
          </a:p>
          <a:p>
            <a:r>
              <a:rPr lang="en-NZ" dirty="0"/>
              <a:t>Advantages:</a:t>
            </a:r>
          </a:p>
          <a:p>
            <a:pPr lvl="1"/>
            <a:r>
              <a:rPr lang="en-NZ" dirty="0"/>
              <a:t>Improved sensitivity and anatomical localisation</a:t>
            </a:r>
          </a:p>
          <a:p>
            <a:pPr lvl="1"/>
            <a:r>
              <a:rPr lang="en-NZ" dirty="0"/>
              <a:t>Improved resolution (still not great!) CZT detectors</a:t>
            </a:r>
          </a:p>
          <a:p>
            <a:r>
              <a:rPr lang="en-NZ" dirty="0"/>
              <a:t>Disadvantages:</a:t>
            </a:r>
          </a:p>
          <a:p>
            <a:pPr lvl="1"/>
            <a:r>
              <a:rPr lang="en-NZ" dirty="0"/>
              <a:t>Poor specificity</a:t>
            </a:r>
          </a:p>
          <a:p>
            <a:pPr lvl="1"/>
            <a:r>
              <a:rPr lang="en-NZ" dirty="0"/>
              <a:t>Difficult for referrers to interpret</a:t>
            </a:r>
          </a:p>
          <a:p>
            <a:pPr lvl="1"/>
            <a:r>
              <a:rPr lang="en-NZ" dirty="0"/>
              <a:t>No compensation for body size (no attenuation correction) can result in spurious results</a:t>
            </a:r>
          </a:p>
          <a:p>
            <a:pPr lvl="1"/>
            <a:endParaRPr lang="en-NZ" dirty="0"/>
          </a:p>
          <a:p>
            <a:pPr lvl="1"/>
            <a:endParaRPr lang="en-NZ" dirty="0"/>
          </a:p>
          <a:p>
            <a:endParaRPr lang="en-NZ" dirty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3437778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NZ" dirty="0"/>
              <a:t>Increased SPECT uptake </a:t>
            </a:r>
          </a:p>
          <a:p>
            <a:pPr lvl="2"/>
            <a:r>
              <a:rPr lang="en-NZ" dirty="0"/>
              <a:t>Sclerosis on CT</a:t>
            </a:r>
          </a:p>
          <a:p>
            <a:pPr lvl="2"/>
            <a:r>
              <a:rPr lang="en-NZ" dirty="0"/>
              <a:t>Usually oedema on MRI</a:t>
            </a:r>
          </a:p>
          <a:p>
            <a:r>
              <a:rPr lang="en-NZ" dirty="0"/>
              <a:t>Persisting vertebral endplate activity after fusion</a:t>
            </a:r>
          </a:p>
          <a:p>
            <a:pPr lvl="2"/>
            <a:r>
              <a:rPr lang="en-NZ" dirty="0"/>
              <a:t>May see bridging bone but insufficient for stability</a:t>
            </a:r>
          </a:p>
          <a:p>
            <a:pPr lvl="2"/>
            <a:r>
              <a:rPr lang="en-NZ" dirty="0" err="1"/>
              <a:t>Pseudoarthrosis</a:t>
            </a:r>
            <a:r>
              <a:rPr lang="en-NZ" dirty="0"/>
              <a:t> is a spectrum</a:t>
            </a:r>
          </a:p>
          <a:p>
            <a:r>
              <a:rPr lang="en-NZ" dirty="0"/>
              <a:t>Role of flexion extension x rays in cervical spine- 3mm</a:t>
            </a:r>
          </a:p>
          <a:p>
            <a:r>
              <a:rPr lang="en-NZ" dirty="0"/>
              <a:t>Infection vs OA</a:t>
            </a:r>
          </a:p>
          <a:p>
            <a:r>
              <a:rPr lang="en-NZ" dirty="0"/>
              <a:t>Magnify images when reviewing</a:t>
            </a:r>
          </a:p>
          <a:p>
            <a:pPr marL="627063" lvl="2" indent="0">
              <a:buNone/>
            </a:pPr>
            <a:endParaRPr lang="en-NZ" dirty="0"/>
          </a:p>
          <a:p>
            <a:pPr lvl="2"/>
            <a:endParaRPr lang="en-NZ" dirty="0"/>
          </a:p>
          <a:p>
            <a:pPr lvl="2"/>
            <a:endParaRPr lang="en-NZ" dirty="0"/>
          </a:p>
          <a:p>
            <a:endParaRPr lang="en-NZ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Useful Observations</a:t>
            </a:r>
          </a:p>
        </p:txBody>
      </p:sp>
    </p:spTree>
    <p:extLst>
      <p:ext uri="{BB962C8B-B14F-4D97-AF65-F5344CB8AC3E}">
        <p14:creationId xmlns:p14="http://schemas.microsoft.com/office/powerpoint/2010/main" val="339471537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DA3320E-A30A-491B-AD31-4AFD9BF5C0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F4B5CB9-BAB5-4F4B-B269-1607F997B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5028173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124745"/>
            <a:ext cx="7315200" cy="936103"/>
          </a:xfrm>
        </p:spPr>
        <p:txBody>
          <a:bodyPr/>
          <a:lstStyle/>
          <a:p>
            <a:r>
              <a:rPr lang="en-NZ" dirty="0"/>
              <a:t>SPECT/CT: Spine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204865"/>
            <a:ext cx="7315200" cy="4104496"/>
          </a:xfrm>
        </p:spPr>
        <p:txBody>
          <a:bodyPr>
            <a:normAutofit/>
          </a:bodyPr>
          <a:lstStyle/>
          <a:p>
            <a:r>
              <a:rPr lang="en-NZ" dirty="0"/>
              <a:t>Assessment of source of spinal pain in pre and post operative patients. </a:t>
            </a:r>
          </a:p>
          <a:p>
            <a:r>
              <a:rPr lang="en-NZ" dirty="0"/>
              <a:t>SPECT/CT allows detection of foci of inflammation/ increased osteoblastic activity and accurate anatomic localisation/lesion characterisation.</a:t>
            </a:r>
          </a:p>
          <a:p>
            <a:r>
              <a:rPr lang="en-NZ" dirty="0"/>
              <a:t>Increased osteoblastic activity associated with osteoarthritis, implant loosening, failure of fusion, infection, fracture i.e. altered bone stress/turnover</a:t>
            </a:r>
          </a:p>
          <a:p>
            <a:r>
              <a:rPr lang="en-NZ" dirty="0"/>
              <a:t>Get non contrast abdominal /neck/chest scan for free</a:t>
            </a:r>
          </a:p>
          <a:p>
            <a:endParaRPr lang="en-NZ" dirty="0"/>
          </a:p>
          <a:p>
            <a:endParaRPr lang="en-NZ" dirty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49590997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76673"/>
            <a:ext cx="7315200" cy="1224135"/>
          </a:xfrm>
        </p:spPr>
        <p:txBody>
          <a:bodyPr>
            <a:normAutofit/>
          </a:bodyPr>
          <a:lstStyle/>
          <a:p>
            <a:r>
              <a:rPr lang="en-NZ" dirty="0"/>
              <a:t>SPECT/CT: Spine Indications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916832"/>
            <a:ext cx="7315200" cy="4392529"/>
          </a:xfrm>
        </p:spPr>
        <p:txBody>
          <a:bodyPr>
            <a:normAutofit fontScale="92500" lnSpcReduction="20000"/>
          </a:bodyPr>
          <a:lstStyle/>
          <a:p>
            <a:r>
              <a:rPr lang="en-NZ" dirty="0"/>
              <a:t>Inconclusive MRI/MRI contraindicated </a:t>
            </a:r>
          </a:p>
          <a:p>
            <a:r>
              <a:rPr lang="en-NZ" dirty="0"/>
              <a:t>Pain post spinal instrumented fusion/Metal artefact</a:t>
            </a:r>
          </a:p>
          <a:p>
            <a:r>
              <a:rPr lang="en-NZ" dirty="0"/>
              <a:t>Stress response/ fractures</a:t>
            </a:r>
          </a:p>
          <a:p>
            <a:r>
              <a:rPr lang="en-NZ" dirty="0"/>
              <a:t> Pars defects? Healed /symptomatic</a:t>
            </a:r>
          </a:p>
          <a:p>
            <a:r>
              <a:rPr lang="en-NZ" dirty="0"/>
              <a:t>Tumours e.g. Osteoid osteoma</a:t>
            </a:r>
          </a:p>
          <a:p>
            <a:r>
              <a:rPr lang="en-NZ" dirty="0"/>
              <a:t>Fracture healing</a:t>
            </a:r>
          </a:p>
          <a:p>
            <a:r>
              <a:rPr lang="en-NZ" dirty="0"/>
              <a:t>Location of pain generator especially in cases of widespread degenerative changes  e.g. cervical spine axial pain</a:t>
            </a:r>
          </a:p>
          <a:p>
            <a:pPr lvl="1"/>
            <a:r>
              <a:rPr lang="en-NZ" dirty="0"/>
              <a:t>Endplate changes / </a:t>
            </a:r>
            <a:r>
              <a:rPr lang="en-NZ" dirty="0" err="1"/>
              <a:t>Neurocentral</a:t>
            </a:r>
            <a:r>
              <a:rPr lang="en-NZ" dirty="0"/>
              <a:t> joints</a:t>
            </a:r>
          </a:p>
          <a:p>
            <a:pPr lvl="1"/>
            <a:r>
              <a:rPr lang="en-NZ" dirty="0"/>
              <a:t>Facet joint disease</a:t>
            </a:r>
          </a:p>
          <a:p>
            <a:pPr lvl="1"/>
            <a:r>
              <a:rPr lang="en-NZ" dirty="0"/>
              <a:t>Osteophytes/DISH</a:t>
            </a:r>
          </a:p>
          <a:p>
            <a:r>
              <a:rPr lang="en-NZ" dirty="0"/>
              <a:t>SI joint disease</a:t>
            </a:r>
          </a:p>
          <a:p>
            <a:pPr marL="45720" indent="0">
              <a:buNone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02129047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Axial Cervical Spine Pain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35" t="28315" r="28862" b="28946"/>
          <a:stretch/>
        </p:blipFill>
        <p:spPr>
          <a:xfrm>
            <a:off x="135" y="1628800"/>
            <a:ext cx="3744416" cy="406661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56" t="28179" r="37155" b="29360"/>
          <a:stretch/>
        </p:blipFill>
        <p:spPr>
          <a:xfrm>
            <a:off x="3203848" y="3273849"/>
            <a:ext cx="2605438" cy="358415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6" t="12437" r="21590" b="18297"/>
          <a:stretch/>
        </p:blipFill>
        <p:spPr>
          <a:xfrm>
            <a:off x="5592327" y="1700808"/>
            <a:ext cx="3551674" cy="4368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15881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9859" y="4365103"/>
            <a:ext cx="2639741" cy="2232249"/>
          </a:xfrm>
        </p:spPr>
        <p:txBody>
          <a:bodyPr>
            <a:normAutofit/>
          </a:bodyPr>
          <a:lstStyle/>
          <a:p>
            <a:r>
              <a:rPr lang="en-NZ" sz="2800" dirty="0"/>
              <a:t>Axial Cervical Spine Pain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5" t="4729" r="21869"/>
          <a:stretch/>
        </p:blipFill>
        <p:spPr>
          <a:xfrm>
            <a:off x="35496" y="0"/>
            <a:ext cx="2812451" cy="4531167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19" t="9107" r="20074" b="12183"/>
          <a:stretch/>
        </p:blipFill>
        <p:spPr>
          <a:xfrm>
            <a:off x="3059832" y="116632"/>
            <a:ext cx="3336186" cy="509247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93" t="15869" r="25524" b="10184"/>
          <a:stretch/>
        </p:blipFill>
        <p:spPr>
          <a:xfrm>
            <a:off x="6516216" y="-99392"/>
            <a:ext cx="2530027" cy="507127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92" t="22495" r="36434" b="31534"/>
          <a:stretch/>
        </p:blipFill>
        <p:spPr>
          <a:xfrm>
            <a:off x="0" y="3933056"/>
            <a:ext cx="2664663" cy="315271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5" t="29039" r="32231" b="27444"/>
          <a:stretch/>
        </p:blipFill>
        <p:spPr>
          <a:xfrm>
            <a:off x="3003734" y="3907882"/>
            <a:ext cx="2586125" cy="2984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0393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9051" y="332656"/>
            <a:ext cx="3223438" cy="1368152"/>
          </a:xfrm>
        </p:spPr>
        <p:txBody>
          <a:bodyPr>
            <a:noAutofit/>
          </a:bodyPr>
          <a:lstStyle/>
          <a:p>
            <a:r>
              <a:rPr lang="en-NZ" sz="3200" dirty="0"/>
              <a:t>Facet joint osteoarthritis</a:t>
            </a:r>
            <a:br>
              <a:rPr lang="en-NZ" sz="3200" dirty="0"/>
            </a:br>
            <a:r>
              <a:rPr lang="en-NZ" sz="3200" dirty="0"/>
              <a:t>and DISH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14" t="33534" r="22958" b="18906"/>
          <a:stretch/>
        </p:blipFill>
        <p:spPr>
          <a:xfrm>
            <a:off x="70442" y="4149080"/>
            <a:ext cx="2768276" cy="260339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1" t="4462" r="16885" b="6130"/>
          <a:stretch/>
        </p:blipFill>
        <p:spPr>
          <a:xfrm>
            <a:off x="2429051" y="1981101"/>
            <a:ext cx="3236645" cy="48767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86" t="15566" r="28271" b="18675"/>
          <a:stretch/>
        </p:blipFill>
        <p:spPr>
          <a:xfrm>
            <a:off x="35497" y="130698"/>
            <a:ext cx="2393554" cy="40476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66" t="15748" r="23057" b="12514"/>
          <a:stretch/>
        </p:blipFill>
        <p:spPr>
          <a:xfrm>
            <a:off x="5148064" y="3521604"/>
            <a:ext cx="2304256" cy="34039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09" r="22141"/>
          <a:stretch/>
        </p:blipFill>
        <p:spPr>
          <a:xfrm>
            <a:off x="7236296" y="1898226"/>
            <a:ext cx="1951918" cy="500710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91" t="5697" r="20324" b="13277"/>
          <a:stretch/>
        </p:blipFill>
        <p:spPr>
          <a:xfrm>
            <a:off x="5652488" y="96165"/>
            <a:ext cx="1727824" cy="341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04035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76673"/>
            <a:ext cx="7315200" cy="936103"/>
          </a:xfrm>
        </p:spPr>
        <p:txBody>
          <a:bodyPr/>
          <a:lstStyle/>
          <a:p>
            <a:pPr algn="ctr"/>
            <a:r>
              <a:rPr lang="en-NZ" dirty="0" err="1"/>
              <a:t>Pseudarthrosis</a:t>
            </a:r>
            <a:endParaRPr lang="en-NZ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0" t="22056" r="22000" b="23091"/>
          <a:stretch/>
        </p:blipFill>
        <p:spPr>
          <a:xfrm>
            <a:off x="2843808" y="2204864"/>
            <a:ext cx="3310737" cy="347125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3" t="6280" r="13000" b="7373"/>
          <a:stretch/>
        </p:blipFill>
        <p:spPr>
          <a:xfrm>
            <a:off x="107504" y="2204864"/>
            <a:ext cx="2647834" cy="36407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8" t="6381" r="25212" b="9134"/>
          <a:stretch/>
        </p:blipFill>
        <p:spPr>
          <a:xfrm>
            <a:off x="6372200" y="1628800"/>
            <a:ext cx="2389536" cy="4570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55138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2657"/>
            <a:ext cx="3240360" cy="1152127"/>
          </a:xfrm>
        </p:spPr>
        <p:txBody>
          <a:bodyPr>
            <a:noAutofit/>
          </a:bodyPr>
          <a:lstStyle/>
          <a:p>
            <a:r>
              <a:rPr lang="en-NZ" sz="3600" dirty="0"/>
              <a:t>Costovertebral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63" t="21708" r="19570" b="17097"/>
          <a:stretch/>
        </p:blipFill>
        <p:spPr>
          <a:xfrm>
            <a:off x="35496" y="2731012"/>
            <a:ext cx="3505552" cy="399157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1" t="26056" r="19619" b="31680"/>
          <a:stretch/>
        </p:blipFill>
        <p:spPr>
          <a:xfrm>
            <a:off x="4499992" y="3524334"/>
            <a:ext cx="3916440" cy="32584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2" t="18814" r="8058" b="28916"/>
          <a:stretch/>
        </p:blipFill>
        <p:spPr>
          <a:xfrm>
            <a:off x="3805412" y="0"/>
            <a:ext cx="5305600" cy="366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0513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3848" y="116633"/>
            <a:ext cx="2304256" cy="1800200"/>
          </a:xfrm>
        </p:spPr>
        <p:txBody>
          <a:bodyPr>
            <a:normAutofit fontScale="90000"/>
          </a:bodyPr>
          <a:lstStyle/>
          <a:p>
            <a:pPr algn="ctr"/>
            <a:r>
              <a:rPr lang="en-NZ" dirty="0"/>
              <a:t>Back Pain Cricketer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1" t="13995" r="20205" b="16409"/>
          <a:stretch/>
        </p:blipFill>
        <p:spPr>
          <a:xfrm>
            <a:off x="57567" y="3589639"/>
            <a:ext cx="2814290" cy="328043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10" t="12308" r="15828" b="7736"/>
          <a:stretch/>
        </p:blipFill>
        <p:spPr>
          <a:xfrm>
            <a:off x="35496" y="0"/>
            <a:ext cx="3024336" cy="40418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62" t="32231" r="19779" b="17332"/>
          <a:stretch/>
        </p:blipFill>
        <p:spPr>
          <a:xfrm>
            <a:off x="5508104" y="26324"/>
            <a:ext cx="3626686" cy="30243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1" t="16549" r="20223" b="14258"/>
          <a:stretch/>
        </p:blipFill>
        <p:spPr>
          <a:xfrm>
            <a:off x="5085329" y="2288943"/>
            <a:ext cx="4049461" cy="456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93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4" t="20995" r="13807" b="18701"/>
          <a:stretch/>
        </p:blipFill>
        <p:spPr>
          <a:xfrm>
            <a:off x="254967" y="1844824"/>
            <a:ext cx="3096344" cy="2761403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SPECT Images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0" t="30078" r="21169" b="31807"/>
          <a:stretch/>
        </p:blipFill>
        <p:spPr>
          <a:xfrm>
            <a:off x="5724128" y="2276872"/>
            <a:ext cx="3273090" cy="21652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0" t="32520" r="20681" b="21757"/>
          <a:stretch/>
        </p:blipFill>
        <p:spPr>
          <a:xfrm>
            <a:off x="2987824" y="3330288"/>
            <a:ext cx="3384238" cy="2967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9133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04664"/>
            <a:ext cx="3635896" cy="792088"/>
          </a:xfrm>
        </p:spPr>
        <p:txBody>
          <a:bodyPr>
            <a:normAutofit fontScale="90000"/>
          </a:bodyPr>
          <a:lstStyle/>
          <a:p>
            <a:r>
              <a:rPr lang="en-NZ" dirty="0" err="1"/>
              <a:t>Sacroilitis</a:t>
            </a:r>
            <a:r>
              <a:rPr lang="en-NZ" dirty="0"/>
              <a:t>:</a:t>
            </a:r>
            <a:br>
              <a:rPr lang="en-NZ" dirty="0"/>
            </a:br>
            <a:r>
              <a:rPr lang="en-NZ" dirty="0"/>
              <a:t>Buttock Pain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0" t="23726" r="11721" b="7461"/>
          <a:stretch/>
        </p:blipFill>
        <p:spPr>
          <a:xfrm>
            <a:off x="3275121" y="3434379"/>
            <a:ext cx="3141186" cy="334997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0" t="15369" r="17580" b="6192"/>
          <a:stretch/>
        </p:blipFill>
        <p:spPr>
          <a:xfrm>
            <a:off x="6387648" y="3127095"/>
            <a:ext cx="2756352" cy="36932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21" t="13527" r="15896" b="5314"/>
          <a:stretch/>
        </p:blipFill>
        <p:spPr>
          <a:xfrm>
            <a:off x="107504" y="3398376"/>
            <a:ext cx="2563686" cy="34219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t="50000" r="5641" b="21428"/>
          <a:stretch/>
        </p:blipFill>
        <p:spPr>
          <a:xfrm>
            <a:off x="1" y="1391257"/>
            <a:ext cx="3534184" cy="13083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9" t="14044" r="12309" b="8124"/>
          <a:stretch/>
        </p:blipFill>
        <p:spPr>
          <a:xfrm>
            <a:off x="3275856" y="116632"/>
            <a:ext cx="2894666" cy="32817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4" t="23156" r="12093" b="26685"/>
          <a:stretch/>
        </p:blipFill>
        <p:spPr>
          <a:xfrm>
            <a:off x="6137139" y="987970"/>
            <a:ext cx="3006861" cy="2114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27721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04665"/>
            <a:ext cx="7315200" cy="864095"/>
          </a:xfrm>
        </p:spPr>
        <p:txBody>
          <a:bodyPr/>
          <a:lstStyle/>
          <a:p>
            <a:r>
              <a:rPr lang="en-NZ" dirty="0"/>
              <a:t>SPECT/CT: Spinal Fusion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84785"/>
            <a:ext cx="7315200" cy="4824576"/>
          </a:xfrm>
        </p:spPr>
        <p:txBody>
          <a:bodyPr>
            <a:normAutofit fontScale="92500"/>
          </a:bodyPr>
          <a:lstStyle/>
          <a:p>
            <a:r>
              <a:rPr lang="en-NZ" dirty="0"/>
              <a:t>10% of spinal fusion complicated by pain.</a:t>
            </a:r>
          </a:p>
          <a:p>
            <a:r>
              <a:rPr lang="en-NZ" dirty="0"/>
              <a:t>14% </a:t>
            </a:r>
            <a:r>
              <a:rPr lang="en-NZ" dirty="0" err="1"/>
              <a:t>reintervention</a:t>
            </a:r>
            <a:r>
              <a:rPr lang="en-NZ" dirty="0"/>
              <a:t> rate 4 </a:t>
            </a:r>
            <a:r>
              <a:rPr lang="en-NZ" dirty="0" err="1"/>
              <a:t>yrs</a:t>
            </a:r>
            <a:r>
              <a:rPr lang="en-NZ" dirty="0"/>
              <a:t> post surgery,19% after 11 </a:t>
            </a:r>
            <a:r>
              <a:rPr lang="en-NZ" dirty="0" err="1"/>
              <a:t>yrs</a:t>
            </a:r>
            <a:endParaRPr lang="en-NZ" dirty="0"/>
          </a:p>
          <a:p>
            <a:r>
              <a:rPr lang="en-NZ" dirty="0"/>
              <a:t>SPECT/CT has been shown to have high sensitivity and specificity in detection of </a:t>
            </a:r>
            <a:r>
              <a:rPr lang="en-NZ" dirty="0" err="1"/>
              <a:t>pseudoarthrosis</a:t>
            </a:r>
            <a:r>
              <a:rPr lang="en-NZ" dirty="0"/>
              <a:t> and implant loosening.</a:t>
            </a:r>
          </a:p>
          <a:p>
            <a:r>
              <a:rPr lang="en-NZ" dirty="0"/>
              <a:t>Also assessment of </a:t>
            </a:r>
            <a:r>
              <a:rPr lang="en-NZ" dirty="0">
                <a:solidFill>
                  <a:srgbClr val="FF0000"/>
                </a:solidFill>
              </a:rPr>
              <a:t>adjacent segment failure </a:t>
            </a:r>
            <a:r>
              <a:rPr lang="en-NZ" dirty="0"/>
              <a:t>e.g. disc failure and facet joint degeneration.</a:t>
            </a:r>
          </a:p>
          <a:p>
            <a:r>
              <a:rPr lang="en-NZ" dirty="0"/>
              <a:t>The combination of SPECT and high resolution CT allows one stop assessment with less total radiation dose.</a:t>
            </a:r>
          </a:p>
          <a:p>
            <a:r>
              <a:rPr lang="en-NZ" dirty="0"/>
              <a:t>Must wait at least 1 year post surgery before scanning to allow activity to normalise.</a:t>
            </a:r>
          </a:p>
          <a:p>
            <a:r>
              <a:rPr lang="en-NZ" dirty="0"/>
              <a:t>Cost effective/ available compared with PET/CT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50038829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76673"/>
            <a:ext cx="7315200" cy="936103"/>
          </a:xfrm>
        </p:spPr>
        <p:txBody>
          <a:bodyPr/>
          <a:lstStyle/>
          <a:p>
            <a:pPr algn="ctr"/>
            <a:r>
              <a:rPr lang="en-NZ" dirty="0" err="1"/>
              <a:t>Pseudarthrosis</a:t>
            </a:r>
            <a:endParaRPr lang="en-NZ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6" t="11026" r="16496" b="9581"/>
          <a:stretch/>
        </p:blipFill>
        <p:spPr>
          <a:xfrm>
            <a:off x="107504" y="1886992"/>
            <a:ext cx="2874289" cy="492638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5" t="1330" r="22325" b="-1330"/>
          <a:stretch/>
        </p:blipFill>
        <p:spPr>
          <a:xfrm>
            <a:off x="3275856" y="1844824"/>
            <a:ext cx="2770054" cy="50780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9" t="5564" r="16033"/>
          <a:stretch/>
        </p:blipFill>
        <p:spPr>
          <a:xfrm>
            <a:off x="6444208" y="2062842"/>
            <a:ext cx="2441741" cy="46464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6" t="50000" r="26632" b="9099"/>
          <a:stretch/>
        </p:blipFill>
        <p:spPr>
          <a:xfrm>
            <a:off x="6942584" y="32570"/>
            <a:ext cx="2201416" cy="210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09813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63" t="7846" r="24897" b="7939"/>
          <a:stretch/>
        </p:blipFill>
        <p:spPr>
          <a:xfrm>
            <a:off x="35496" y="1556792"/>
            <a:ext cx="2367745" cy="4078629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dirty="0"/>
              <a:t>Cervical Disc Replacement-2yrs post surgery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19" t="12413" r="15640" b="12871"/>
          <a:stretch/>
        </p:blipFill>
        <p:spPr>
          <a:xfrm>
            <a:off x="2339752" y="1555541"/>
            <a:ext cx="2978785" cy="41092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10" t="12043" r="22181" b="10310"/>
          <a:stretch/>
        </p:blipFill>
        <p:spPr>
          <a:xfrm>
            <a:off x="5318537" y="1484784"/>
            <a:ext cx="2065479" cy="33142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56" r="25460" b="21612"/>
          <a:stretch/>
        </p:blipFill>
        <p:spPr>
          <a:xfrm>
            <a:off x="6968413" y="3237362"/>
            <a:ext cx="2175587" cy="362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82663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272" y="-459432"/>
            <a:ext cx="7315200" cy="2160240"/>
          </a:xfrm>
        </p:spPr>
        <p:txBody>
          <a:bodyPr/>
          <a:lstStyle/>
          <a:p>
            <a:r>
              <a:rPr lang="en-NZ" dirty="0"/>
              <a:t>Fusion: Adjacent level failure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0" t="20019" r="20665" b="20689"/>
          <a:stretch/>
        </p:blipFill>
        <p:spPr>
          <a:xfrm>
            <a:off x="107504" y="1916832"/>
            <a:ext cx="3719324" cy="476379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5" t="45786" r="24714" b="22130"/>
          <a:stretch/>
        </p:blipFill>
        <p:spPr>
          <a:xfrm>
            <a:off x="4562482" y="1196752"/>
            <a:ext cx="4089556" cy="26722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3" t="32707" r="22420" b="18999"/>
          <a:stretch/>
        </p:blipFill>
        <p:spPr>
          <a:xfrm>
            <a:off x="5004048" y="3573016"/>
            <a:ext cx="3206424" cy="3206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81819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8412814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0649"/>
            <a:ext cx="7315200" cy="1008111"/>
          </a:xfrm>
        </p:spPr>
        <p:txBody>
          <a:bodyPr/>
          <a:lstStyle/>
          <a:p>
            <a:r>
              <a:rPr lang="en-NZ" dirty="0"/>
              <a:t>Instrumented Spinal Fusion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268761"/>
            <a:ext cx="7315200" cy="5040600"/>
          </a:xfrm>
        </p:spPr>
        <p:txBody>
          <a:bodyPr>
            <a:normAutofit/>
          </a:bodyPr>
          <a:lstStyle/>
          <a:p>
            <a:r>
              <a:rPr lang="en-NZ" dirty="0" err="1"/>
              <a:t>Pseudarthrosis</a:t>
            </a:r>
            <a:r>
              <a:rPr lang="en-NZ" dirty="0"/>
              <a:t> incidence 5-30% in various series</a:t>
            </a:r>
          </a:p>
          <a:p>
            <a:pPr lvl="1"/>
            <a:r>
              <a:rPr lang="en-NZ" dirty="0"/>
              <a:t>Up to 50% asymptomatic</a:t>
            </a:r>
          </a:p>
          <a:p>
            <a:pPr lvl="1"/>
            <a:r>
              <a:rPr lang="en-NZ" dirty="0"/>
              <a:t>Diagnosis difficult. Persistent cleft after 12-18 months sign of </a:t>
            </a:r>
            <a:r>
              <a:rPr lang="en-NZ" dirty="0" err="1"/>
              <a:t>pseudarthrosis</a:t>
            </a:r>
            <a:r>
              <a:rPr lang="en-NZ" dirty="0"/>
              <a:t>.</a:t>
            </a:r>
          </a:p>
          <a:p>
            <a:pPr lvl="1"/>
            <a:r>
              <a:rPr lang="en-NZ" dirty="0"/>
              <a:t>In 8% CT falsely predicts </a:t>
            </a:r>
            <a:r>
              <a:rPr lang="en-NZ" dirty="0" err="1"/>
              <a:t>pseudarthrosis</a:t>
            </a:r>
            <a:r>
              <a:rPr lang="en-NZ" dirty="0"/>
              <a:t>.</a:t>
            </a:r>
          </a:p>
          <a:p>
            <a:pPr lvl="1"/>
            <a:r>
              <a:rPr lang="en-NZ" dirty="0"/>
              <a:t>Lack of SPECT uptake around cages showing subsidence or surrounding </a:t>
            </a:r>
            <a:r>
              <a:rPr lang="en-NZ" dirty="0" err="1"/>
              <a:t>lucency</a:t>
            </a:r>
            <a:r>
              <a:rPr lang="en-NZ" dirty="0"/>
              <a:t> on CT suggests false positive </a:t>
            </a:r>
          </a:p>
          <a:p>
            <a:r>
              <a:rPr lang="en-NZ" dirty="0"/>
              <a:t>Pedicle screw loosening- </a:t>
            </a:r>
          </a:p>
          <a:p>
            <a:pPr lvl="1"/>
            <a:r>
              <a:rPr lang="en-NZ" dirty="0"/>
              <a:t>Clear zones on digital x ray 6/12 post surgery  disappear with progression of bony union. (</a:t>
            </a:r>
            <a:r>
              <a:rPr lang="en-NZ" dirty="0" err="1"/>
              <a:t>Tokuhashi</a:t>
            </a:r>
            <a:r>
              <a:rPr lang="en-NZ" dirty="0"/>
              <a:t> et al) </a:t>
            </a:r>
          </a:p>
          <a:p>
            <a:pPr lvl="1"/>
            <a:r>
              <a:rPr lang="en-NZ" dirty="0"/>
              <a:t>Clear zone 2 </a:t>
            </a:r>
            <a:r>
              <a:rPr lang="en-NZ" dirty="0" err="1"/>
              <a:t>yrs</a:t>
            </a:r>
            <a:r>
              <a:rPr lang="en-NZ" dirty="0"/>
              <a:t> post surgery highly predictive of </a:t>
            </a:r>
            <a:r>
              <a:rPr lang="en-NZ" dirty="0" err="1"/>
              <a:t>pseudarthrosis</a:t>
            </a:r>
            <a:r>
              <a:rPr lang="en-NZ" dirty="0"/>
              <a:t>. High CT and SPECT concordance. </a:t>
            </a:r>
          </a:p>
        </p:txBody>
      </p:sp>
    </p:spTree>
    <p:extLst>
      <p:ext uri="{BB962C8B-B14F-4D97-AF65-F5344CB8AC3E}">
        <p14:creationId xmlns:p14="http://schemas.microsoft.com/office/powerpoint/2010/main" val="186564827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NZ" dirty="0"/>
              <a:t>SPECT/CT signs of loosening</a:t>
            </a:r>
          </a:p>
          <a:p>
            <a:pPr lvl="2"/>
            <a:r>
              <a:rPr lang="en-NZ" dirty="0"/>
              <a:t>Markedly increased activity (compared with background) at typical sites of loosening around screws</a:t>
            </a:r>
          </a:p>
          <a:p>
            <a:r>
              <a:rPr lang="en-NZ" dirty="0"/>
              <a:t>Facet joints</a:t>
            </a:r>
          </a:p>
          <a:p>
            <a:pPr lvl="1"/>
            <a:r>
              <a:rPr lang="en-NZ" dirty="0"/>
              <a:t> Morphologic changes on CT correlate poorly with symptoms. Fat supressed MRI better but metal artefact problems. </a:t>
            </a:r>
          </a:p>
          <a:p>
            <a:pPr lvl="1"/>
            <a:r>
              <a:rPr lang="en-NZ" dirty="0"/>
              <a:t>SPECT/CT useful in cases with metal or multilevel changes. </a:t>
            </a:r>
          </a:p>
          <a:p>
            <a:endParaRPr lang="en-NZ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Instrumented Spinal Fusion</a:t>
            </a:r>
          </a:p>
        </p:txBody>
      </p:sp>
    </p:spTree>
    <p:extLst>
      <p:ext uri="{BB962C8B-B14F-4D97-AF65-F5344CB8AC3E}">
        <p14:creationId xmlns:p14="http://schemas.microsoft.com/office/powerpoint/2010/main" val="309034698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9" t="12370" r="3058" b="19816"/>
          <a:stretch/>
        </p:blipFill>
        <p:spPr>
          <a:xfrm>
            <a:off x="0" y="1340768"/>
            <a:ext cx="3557980" cy="287041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8/12/16:Fusion 2013-	Revised 2017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57" t="41837" r="21927" b="23986"/>
          <a:stretch/>
        </p:blipFill>
        <p:spPr>
          <a:xfrm>
            <a:off x="2295012" y="3933056"/>
            <a:ext cx="4575623" cy="289829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7" t="33797" r="23458" b="22751"/>
          <a:stretch/>
        </p:blipFill>
        <p:spPr>
          <a:xfrm>
            <a:off x="5717061" y="1484784"/>
            <a:ext cx="3426939" cy="3041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53350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76673"/>
            <a:ext cx="7315200" cy="1368151"/>
          </a:xfrm>
        </p:spPr>
        <p:txBody>
          <a:bodyPr>
            <a:normAutofit/>
          </a:bodyPr>
          <a:lstStyle/>
          <a:p>
            <a:r>
              <a:rPr lang="en-NZ" dirty="0"/>
              <a:t>Instrumented Spinal Fusion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988841"/>
            <a:ext cx="7315200" cy="4320520"/>
          </a:xfrm>
        </p:spPr>
        <p:txBody>
          <a:bodyPr/>
          <a:lstStyle/>
          <a:p>
            <a:r>
              <a:rPr lang="en-NZ" dirty="0"/>
              <a:t>Sensitivity of SPECT/CT for loosening-100%</a:t>
            </a:r>
          </a:p>
          <a:p>
            <a:r>
              <a:rPr lang="en-NZ" dirty="0"/>
              <a:t>Specificity 87%</a:t>
            </a:r>
          </a:p>
          <a:p>
            <a:r>
              <a:rPr lang="en-NZ" dirty="0"/>
              <a:t>Overall accuracy 92%</a:t>
            </a:r>
          </a:p>
          <a:p>
            <a:r>
              <a:rPr lang="en-NZ" dirty="0"/>
              <a:t>Alternative cause in SPECT/CT negative for loosening</a:t>
            </a:r>
          </a:p>
          <a:p>
            <a:pPr lvl="1"/>
            <a:r>
              <a:rPr lang="en-NZ" dirty="0"/>
              <a:t>Facet joint disease</a:t>
            </a:r>
          </a:p>
          <a:p>
            <a:pPr lvl="1"/>
            <a:r>
              <a:rPr lang="en-NZ" dirty="0"/>
              <a:t>Disc degeneration</a:t>
            </a:r>
          </a:p>
          <a:p>
            <a:pPr lvl="1"/>
            <a:r>
              <a:rPr lang="en-NZ" dirty="0"/>
              <a:t>SI joint disease</a:t>
            </a:r>
          </a:p>
          <a:p>
            <a:pPr lvl="1"/>
            <a:endParaRPr lang="en-NZ" dirty="0"/>
          </a:p>
          <a:p>
            <a:r>
              <a:rPr lang="en-NZ" dirty="0"/>
              <a:t>&gt;1yr post op activity has usually normalised</a:t>
            </a:r>
          </a:p>
        </p:txBody>
      </p:sp>
    </p:spTree>
    <p:extLst>
      <p:ext uri="{BB962C8B-B14F-4D97-AF65-F5344CB8AC3E}">
        <p14:creationId xmlns:p14="http://schemas.microsoft.com/office/powerpoint/2010/main" val="2357733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670 CZT Bone pediatric_11_NLpZra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67744" y="355600"/>
            <a:ext cx="3866356" cy="614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221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0689"/>
            <a:ext cx="7315200" cy="1224135"/>
          </a:xfrm>
        </p:spPr>
        <p:txBody>
          <a:bodyPr/>
          <a:lstStyle/>
          <a:p>
            <a:r>
              <a:rPr lang="en-NZ" dirty="0"/>
              <a:t>SPECT/CT: Spinal fusion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/>
              <a:t>False positive causes</a:t>
            </a:r>
          </a:p>
          <a:p>
            <a:pPr lvl="1"/>
            <a:r>
              <a:rPr lang="en-NZ" dirty="0"/>
              <a:t>Scanning too early</a:t>
            </a:r>
          </a:p>
          <a:p>
            <a:pPr lvl="1"/>
            <a:r>
              <a:rPr lang="en-NZ" dirty="0"/>
              <a:t>Fusion </a:t>
            </a:r>
            <a:r>
              <a:rPr lang="en-NZ" dirty="0" err="1"/>
              <a:t>misregistration</a:t>
            </a:r>
            <a:r>
              <a:rPr lang="en-NZ" dirty="0"/>
              <a:t> (facet </a:t>
            </a:r>
            <a:r>
              <a:rPr lang="en-NZ" dirty="0" err="1"/>
              <a:t>jt</a:t>
            </a:r>
            <a:r>
              <a:rPr lang="en-NZ" dirty="0"/>
              <a:t> vs screw)</a:t>
            </a:r>
          </a:p>
          <a:p>
            <a:pPr lvl="1"/>
            <a:endParaRPr lang="en-NZ" dirty="0"/>
          </a:p>
          <a:p>
            <a:r>
              <a:rPr lang="en-NZ" dirty="0"/>
              <a:t>Hardware loosening can be ruled out if negative SPECT scan</a:t>
            </a:r>
          </a:p>
          <a:p>
            <a:r>
              <a:rPr lang="en-NZ" dirty="0"/>
              <a:t>Gold standard surgical </a:t>
            </a:r>
            <a:r>
              <a:rPr lang="en-NZ" dirty="0" err="1"/>
              <a:t>reintervention</a:t>
            </a:r>
            <a:endParaRPr lang="en-NZ" dirty="0"/>
          </a:p>
          <a:p>
            <a:r>
              <a:rPr lang="en-NZ" dirty="0"/>
              <a:t>Clinical </a:t>
            </a:r>
            <a:r>
              <a:rPr lang="en-NZ" dirty="0" err="1"/>
              <a:t>followup</a:t>
            </a:r>
            <a:r>
              <a:rPr lang="en-NZ" dirty="0"/>
              <a:t> in negative scans is alternative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92915880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NZ" dirty="0"/>
              <a:t>Osteoarthritis</a:t>
            </a:r>
          </a:p>
          <a:p>
            <a:r>
              <a:rPr lang="en-NZ" dirty="0"/>
              <a:t>Post arthrodesis pain</a:t>
            </a:r>
          </a:p>
          <a:p>
            <a:r>
              <a:rPr lang="en-NZ" dirty="0"/>
              <a:t>Arthroplasty assessment</a:t>
            </a:r>
          </a:p>
          <a:p>
            <a:r>
              <a:rPr lang="en-NZ" dirty="0"/>
              <a:t>Biological activity of </a:t>
            </a:r>
            <a:r>
              <a:rPr lang="en-NZ" dirty="0" err="1"/>
              <a:t>talar</a:t>
            </a:r>
            <a:r>
              <a:rPr lang="en-NZ" dirty="0"/>
              <a:t> OCD</a:t>
            </a:r>
          </a:p>
          <a:p>
            <a:r>
              <a:rPr lang="en-NZ" dirty="0"/>
              <a:t>Stress fractures</a:t>
            </a:r>
          </a:p>
          <a:p>
            <a:r>
              <a:rPr lang="en-NZ" dirty="0" err="1"/>
              <a:t>Theraputic</a:t>
            </a:r>
            <a:r>
              <a:rPr lang="en-NZ" dirty="0"/>
              <a:t> injection decision making</a:t>
            </a:r>
          </a:p>
          <a:p>
            <a:r>
              <a:rPr lang="en-NZ" dirty="0"/>
              <a:t>Coalitions</a:t>
            </a:r>
          </a:p>
          <a:p>
            <a:r>
              <a:rPr lang="en-NZ" dirty="0"/>
              <a:t>Impingement </a:t>
            </a:r>
          </a:p>
          <a:p>
            <a:r>
              <a:rPr lang="en-NZ" dirty="0"/>
              <a:t>Obscure foot and ankle pain source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Utility SPECT/CT Ankle and Foot</a:t>
            </a:r>
          </a:p>
        </p:txBody>
      </p:sp>
    </p:spTree>
    <p:extLst>
      <p:ext uri="{BB962C8B-B14F-4D97-AF65-F5344CB8AC3E}">
        <p14:creationId xmlns:p14="http://schemas.microsoft.com/office/powerpoint/2010/main" val="139366432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670 CZT Bone pediatric_1_YxvUcG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59832" y="453840"/>
            <a:ext cx="3074268" cy="604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203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Discovery670CZT_JP101^^^^_uIQMJA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88300" y="300625"/>
            <a:ext cx="5970740" cy="6343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9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iscovery670CZT_JP10^^^^_IDug03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09900" y="355600"/>
            <a:ext cx="3124200" cy="614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27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iscovery670CZT_JP11^^^^_rPgUOu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19608" y="537663"/>
            <a:ext cx="3102279" cy="617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68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iscovery670CZT_JP1^^^^_Ngn0Vz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09900" y="355600"/>
            <a:ext cx="3124200" cy="614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26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670 CZT child knee_11_JCuzZI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61366" y="335300"/>
            <a:ext cx="4251542" cy="61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670 CZT child knee_1_FNpday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09900" y="355600"/>
            <a:ext cx="3124200" cy="614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648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670 CZT Bone feet EANM2017^^^^_mubog9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09900" y="355600"/>
            <a:ext cx="3124200" cy="614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1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04665"/>
            <a:ext cx="7315200" cy="1296143"/>
          </a:xfrm>
        </p:spPr>
        <p:txBody>
          <a:bodyPr/>
          <a:lstStyle/>
          <a:p>
            <a:r>
              <a:rPr lang="en-NZ" dirty="0"/>
              <a:t>SPECT/CT: 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9" y="2492896"/>
            <a:ext cx="7596832" cy="3888432"/>
          </a:xfrm>
        </p:spPr>
        <p:txBody>
          <a:bodyPr>
            <a:normAutofit fontScale="92500" lnSpcReduction="20000"/>
          </a:bodyPr>
          <a:lstStyle/>
          <a:p>
            <a:r>
              <a:rPr lang="en-NZ" dirty="0"/>
              <a:t>Hybrid system:  SPECT nuclear medicine scanner and a CT scanner combined ( first commercial scanner 1999)</a:t>
            </a:r>
          </a:p>
          <a:p>
            <a:r>
              <a:rPr lang="en-NZ" dirty="0"/>
              <a:t>Until recently hampered by poor quality of CT scanner (non diagnostic CT)</a:t>
            </a:r>
          </a:p>
          <a:p>
            <a:r>
              <a:rPr lang="en-NZ" dirty="0"/>
              <a:t>The CT scanner allows for attenuation correction to compensate for body size /tissue density resulting in more accurate representation of uptake.</a:t>
            </a:r>
          </a:p>
          <a:p>
            <a:pPr marL="0" indent="0">
              <a:buNone/>
            </a:pPr>
            <a:r>
              <a:rPr lang="en-NZ" dirty="0"/>
              <a:t>																																								</a:t>
            </a:r>
          </a:p>
        </p:txBody>
      </p:sp>
    </p:spTree>
    <p:extLst>
      <p:ext uri="{BB962C8B-B14F-4D97-AF65-F5344CB8AC3E}">
        <p14:creationId xmlns:p14="http://schemas.microsoft.com/office/powerpoint/2010/main" val="240675576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138"/>
            <a:ext cx="9144000" cy="587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9719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362"/>
            <a:ext cx="9144000" cy="5809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0932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303" y="179388"/>
            <a:ext cx="3673536" cy="63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39846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96" y="769936"/>
            <a:ext cx="6816521" cy="52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14646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8500"/>
            <a:ext cx="7750969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13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52736"/>
            <a:ext cx="7624342" cy="5509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9620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13317</TotalTime>
  <Words>2331</Words>
  <Application>Microsoft Office PowerPoint</Application>
  <PresentationFormat>On-screen Show (4:3)</PresentationFormat>
  <Paragraphs>333</Paragraphs>
  <Slides>84</Slides>
  <Notes>24</Notes>
  <HiddenSlides>0</HiddenSlides>
  <MMClips>9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84</vt:i4>
      </vt:variant>
    </vt:vector>
  </HeadingPairs>
  <TitlesOfParts>
    <vt:vector size="88" baseType="lpstr">
      <vt:lpstr>Calibri</vt:lpstr>
      <vt:lpstr>Candara</vt:lpstr>
      <vt:lpstr>Symbol</vt:lpstr>
      <vt:lpstr>Waveform</vt:lpstr>
      <vt:lpstr>Applications of  SPECT/ CT in Orthopaedic Practice: Fishing for the Answer</vt:lpstr>
      <vt:lpstr>Nuclear Medicine: Orthopaedic Perspective</vt:lpstr>
      <vt:lpstr>3 Phase Bone Scan</vt:lpstr>
      <vt:lpstr>3 Phase Bone Scan</vt:lpstr>
      <vt:lpstr>SPECT Scanning</vt:lpstr>
      <vt:lpstr>SPECT Images</vt:lpstr>
      <vt:lpstr>PowerPoint Presentation</vt:lpstr>
      <vt:lpstr>SPECT/CT: Background</vt:lpstr>
      <vt:lpstr>PowerPoint Presentation</vt:lpstr>
      <vt:lpstr>SPECT/CT Evolution</vt:lpstr>
      <vt:lpstr>SPECT/CT</vt:lpstr>
      <vt:lpstr>Post Arthrodesis Subtalar OA</vt:lpstr>
      <vt:lpstr>Imaging Strategy</vt:lpstr>
      <vt:lpstr>Imaging Strategy</vt:lpstr>
      <vt:lpstr>Why SPECT/CT?</vt:lpstr>
      <vt:lpstr>SPECT/CT: Ankle and Foot</vt:lpstr>
      <vt:lpstr>TMT Joint Osteoarthritis</vt:lpstr>
      <vt:lpstr>SPECT/CT vs MRI: Ankle and Foot</vt:lpstr>
      <vt:lpstr>SPECT/CT vs MRI: Ankle and Foot</vt:lpstr>
      <vt:lpstr>SPECT/CT:Ankle Impingement </vt:lpstr>
      <vt:lpstr>Hindfoot pain post trauma / ORIF</vt:lpstr>
      <vt:lpstr>Management Implications</vt:lpstr>
      <vt:lpstr>SPECT CT Ankle:Technical Tips</vt:lpstr>
      <vt:lpstr>Pain Post Navicular ORIF</vt:lpstr>
      <vt:lpstr>Midfoot pain post Chopart Fracture</vt:lpstr>
      <vt:lpstr>Anterolateral pain post Fusion</vt:lpstr>
      <vt:lpstr>Arthrodesis failure</vt:lpstr>
      <vt:lpstr>Lisfranc Fixation Failure</vt:lpstr>
      <vt:lpstr>Persisting ankle pain</vt:lpstr>
      <vt:lpstr>Resolving Fracture</vt:lpstr>
      <vt:lpstr>22/9/17 -9 months post</vt:lpstr>
      <vt:lpstr>Talocalcaneal abutment</vt:lpstr>
      <vt:lpstr>Persisting pain 9/12 post fall</vt:lpstr>
      <vt:lpstr>Persisting pain 9/12 post injury</vt:lpstr>
      <vt:lpstr>SPECT/CT: Talus OCL Management</vt:lpstr>
      <vt:lpstr>OCL:Post debridement pain</vt:lpstr>
      <vt:lpstr>Subtalar Pain Spastic Foot</vt:lpstr>
      <vt:lpstr>Painful Ankle Replacement</vt:lpstr>
      <vt:lpstr>SPECT/CT:Ankle Replacement</vt:lpstr>
      <vt:lpstr>SPECT/CT : Ankle replacement-Impingement</vt:lpstr>
      <vt:lpstr>Ankle Arthroplasty Impingement</vt:lpstr>
      <vt:lpstr>TAR Aseptic Loosening </vt:lpstr>
      <vt:lpstr>TAR Aseptic Loosening:  3 Phase</vt:lpstr>
      <vt:lpstr>TAR: Aseptic Loosening Talar</vt:lpstr>
      <vt:lpstr>TAR: Aseptic Loosening Talar</vt:lpstr>
      <vt:lpstr>TAR/Fusion ?Pain generator</vt:lpstr>
      <vt:lpstr>TAR:Impingement /Cyst</vt:lpstr>
      <vt:lpstr>TAR:Cyst/Impingement</vt:lpstr>
      <vt:lpstr>Prosthetic Joint Infection</vt:lpstr>
      <vt:lpstr>Useful Observations</vt:lpstr>
      <vt:lpstr>PowerPoint Presentation</vt:lpstr>
      <vt:lpstr>SPECT/CT: Spine</vt:lpstr>
      <vt:lpstr>SPECT/CT: Spine Indications</vt:lpstr>
      <vt:lpstr>Axial Cervical Spine Pain</vt:lpstr>
      <vt:lpstr>Axial Cervical Spine Pain</vt:lpstr>
      <vt:lpstr>Facet joint osteoarthritis and DISH</vt:lpstr>
      <vt:lpstr>Pseudarthrosis</vt:lpstr>
      <vt:lpstr>Costovertebral</vt:lpstr>
      <vt:lpstr>Back Pain Cricketer</vt:lpstr>
      <vt:lpstr>Sacroilitis: Buttock Pain</vt:lpstr>
      <vt:lpstr>SPECT/CT: Spinal Fusion</vt:lpstr>
      <vt:lpstr>Pseudarthrosis</vt:lpstr>
      <vt:lpstr>Cervical Disc Replacement-2yrs post surgery</vt:lpstr>
      <vt:lpstr>Fusion: Adjacent level failure</vt:lpstr>
      <vt:lpstr>PowerPoint Presentation</vt:lpstr>
      <vt:lpstr>Instrumented Spinal Fusion</vt:lpstr>
      <vt:lpstr>Instrumented Spinal Fusion</vt:lpstr>
      <vt:lpstr>8/12/16:Fusion 2013- Revised 2017</vt:lpstr>
      <vt:lpstr>Instrumented Spinal Fusion</vt:lpstr>
      <vt:lpstr>SPECT/CT: Spinal fusion</vt:lpstr>
      <vt:lpstr>Utility SPECT/CT Ankle and Foot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Orthopaedic SPECT/CT : Observations</dc:title>
  <dc:creator>Quentin</dc:creator>
  <cp:lastModifiedBy>Quentin Reeves [SRG Radiology]</cp:lastModifiedBy>
  <cp:revision>227</cp:revision>
  <dcterms:created xsi:type="dcterms:W3CDTF">2017-09-11T08:10:49Z</dcterms:created>
  <dcterms:modified xsi:type="dcterms:W3CDTF">2018-07-01T18:36:58Z</dcterms:modified>
</cp:coreProperties>
</file>